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sldIdLst>
    <p:sldId id="257" r:id="rId2"/>
    <p:sldId id="309" r:id="rId3"/>
    <p:sldId id="648" r:id="rId4"/>
    <p:sldId id="649" r:id="rId5"/>
    <p:sldId id="673" r:id="rId6"/>
    <p:sldId id="650" r:id="rId7"/>
    <p:sldId id="676" r:id="rId8"/>
    <p:sldId id="377" r:id="rId9"/>
    <p:sldId id="374" r:id="rId10"/>
    <p:sldId id="2562" r:id="rId11"/>
    <p:sldId id="2560" r:id="rId12"/>
    <p:sldId id="260" r:id="rId13"/>
    <p:sldId id="343" r:id="rId14"/>
    <p:sldId id="2561" r:id="rId15"/>
    <p:sldId id="651" r:id="rId16"/>
    <p:sldId id="653" r:id="rId17"/>
    <p:sldId id="348" r:id="rId18"/>
    <p:sldId id="279" r:id="rId19"/>
    <p:sldId id="645" r:id="rId20"/>
    <p:sldId id="536" r:id="rId21"/>
    <p:sldId id="614" r:id="rId22"/>
    <p:sldId id="531" r:id="rId23"/>
    <p:sldId id="379" r:id="rId24"/>
    <p:sldId id="674" r:id="rId25"/>
    <p:sldId id="344" r:id="rId26"/>
    <p:sldId id="262" r:id="rId27"/>
    <p:sldId id="383" r:id="rId28"/>
    <p:sldId id="659" r:id="rId29"/>
    <p:sldId id="384" r:id="rId30"/>
    <p:sldId id="643" r:id="rId31"/>
    <p:sldId id="378" r:id="rId32"/>
    <p:sldId id="486" r:id="rId33"/>
    <p:sldId id="487" r:id="rId34"/>
    <p:sldId id="488" r:id="rId35"/>
    <p:sldId id="491" r:id="rId36"/>
    <p:sldId id="492" r:id="rId37"/>
    <p:sldId id="493" r:id="rId38"/>
    <p:sldId id="489" r:id="rId39"/>
    <p:sldId id="494" r:id="rId40"/>
    <p:sldId id="495" r:id="rId41"/>
    <p:sldId id="496" r:id="rId42"/>
    <p:sldId id="497" r:id="rId43"/>
    <p:sldId id="372" r:id="rId44"/>
    <p:sldId id="353" r:id="rId45"/>
    <p:sldId id="364" r:id="rId46"/>
    <p:sldId id="647" r:id="rId47"/>
    <p:sldId id="371" r:id="rId48"/>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905" autoAdjust="0"/>
    <p:restoredTop sz="94660"/>
  </p:normalViewPr>
  <p:slideViewPr>
    <p:cSldViewPr>
      <p:cViewPr varScale="1">
        <p:scale>
          <a:sx n="108" d="100"/>
          <a:sy n="108" d="100"/>
        </p:scale>
        <p:origin x="1860" y="96"/>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8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5D7487CD-CD85-444A-9A18-6E1FEFCB5543}"/>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hangingPunct="1">
              <a:defRPr sz="1200"/>
            </a:lvl1pPr>
          </a:lstStyle>
          <a:p>
            <a:pPr>
              <a:defRPr/>
            </a:pPr>
            <a:endParaRPr lang="zh-CN" altLang="en-US"/>
          </a:p>
        </p:txBody>
      </p:sp>
      <p:sp>
        <p:nvSpPr>
          <p:cNvPr id="3" name="日期占位符 2">
            <a:extLst>
              <a:ext uri="{FF2B5EF4-FFF2-40B4-BE49-F238E27FC236}">
                <a16:creationId xmlns:a16="http://schemas.microsoft.com/office/drawing/2014/main" id="{7EB79211-55D4-4F5D-B532-620CFEEEAE09}"/>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hangingPunct="1">
              <a:defRPr sz="1200"/>
            </a:lvl1pPr>
          </a:lstStyle>
          <a:p>
            <a:pPr>
              <a:defRPr/>
            </a:pPr>
            <a:fld id="{A5B59153-9CC8-45CF-9409-4FD29A001394}" type="datetimeFigureOut">
              <a:rPr lang="zh-CN" altLang="en-US"/>
              <a:pPr>
                <a:defRPr/>
              </a:pPr>
              <a:t>2024/9/11</a:t>
            </a:fld>
            <a:endParaRPr lang="zh-CN" altLang="en-US"/>
          </a:p>
        </p:txBody>
      </p:sp>
      <p:sp>
        <p:nvSpPr>
          <p:cNvPr id="4" name="幻灯片图像占位符 3">
            <a:extLst>
              <a:ext uri="{FF2B5EF4-FFF2-40B4-BE49-F238E27FC236}">
                <a16:creationId xmlns:a16="http://schemas.microsoft.com/office/drawing/2014/main" id="{FED3C26B-C29B-45DC-AF79-CE28B9731E07}"/>
              </a:ext>
            </a:extLst>
          </p:cNvPr>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a:extLst>
              <a:ext uri="{FF2B5EF4-FFF2-40B4-BE49-F238E27FC236}">
                <a16:creationId xmlns:a16="http://schemas.microsoft.com/office/drawing/2014/main" id="{C9F5D095-932B-494B-9810-149279DAB361}"/>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二级</a:t>
            </a:r>
          </a:p>
          <a:p>
            <a:pPr lvl="2"/>
            <a:r>
              <a:rPr lang="zh-CN" altLang="en-US" noProof="0"/>
              <a:t>三级</a:t>
            </a:r>
          </a:p>
          <a:p>
            <a:pPr lvl="3"/>
            <a:r>
              <a:rPr lang="zh-CN" altLang="en-US" noProof="0"/>
              <a:t>四级</a:t>
            </a:r>
          </a:p>
          <a:p>
            <a:pPr lvl="4"/>
            <a:r>
              <a:rPr lang="zh-CN" altLang="en-US" noProof="0"/>
              <a:t>五级</a:t>
            </a:r>
          </a:p>
        </p:txBody>
      </p:sp>
      <p:sp>
        <p:nvSpPr>
          <p:cNvPr id="6" name="页脚占位符 5">
            <a:extLst>
              <a:ext uri="{FF2B5EF4-FFF2-40B4-BE49-F238E27FC236}">
                <a16:creationId xmlns:a16="http://schemas.microsoft.com/office/drawing/2014/main" id="{448E5F41-5B44-4E0D-B0B9-362DD645DAF2}"/>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hangingPunct="1">
              <a:defRPr sz="1200"/>
            </a:lvl1pPr>
          </a:lstStyle>
          <a:p>
            <a:pPr>
              <a:defRPr/>
            </a:pPr>
            <a:endParaRPr lang="zh-CN" altLang="en-US"/>
          </a:p>
        </p:txBody>
      </p:sp>
      <p:sp>
        <p:nvSpPr>
          <p:cNvPr id="7" name="灯片编号占位符 6">
            <a:extLst>
              <a:ext uri="{FF2B5EF4-FFF2-40B4-BE49-F238E27FC236}">
                <a16:creationId xmlns:a16="http://schemas.microsoft.com/office/drawing/2014/main" id="{72A9D9A8-CD1F-4EB1-B74A-37808CCE09D9}"/>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hangingPunct="1">
              <a:defRPr sz="1200"/>
            </a:lvl1pPr>
          </a:lstStyle>
          <a:p>
            <a:pPr>
              <a:defRPr/>
            </a:pPr>
            <a:fld id="{0A3648EA-9C42-4E00-9667-828E6710835E}"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4AB3A5A8-7A04-45FB-A5A5-3CA37B9D7292}"/>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B374D3AB-9889-4B7B-9184-B5BFF4EDF92B}"/>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a:extLst>
              <a:ext uri="{FF2B5EF4-FFF2-40B4-BE49-F238E27FC236}">
                <a16:creationId xmlns:a16="http://schemas.microsoft.com/office/drawing/2014/main" id="{06BE4630-9BEF-4DD8-A8A5-119F6AC1353C}"/>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8445F4-E6E5-4FA4-822E-ECED1380EA0C}" type="slidenum">
              <a:rPr lang="zh-CN" altLang="en-US" smtClean="0"/>
              <a:pPr/>
              <a:t>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0D2AE4C-923A-4E44-9250-D8B17D8019BA}"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1195320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幻灯片图像占位符 1">
            <a:extLst>
              <a:ext uri="{FF2B5EF4-FFF2-40B4-BE49-F238E27FC236}">
                <a16:creationId xmlns:a16="http://schemas.microsoft.com/office/drawing/2014/main" id="{1CA4AAA5-C031-4749-A5F3-BFDA4AAC1B62}"/>
              </a:ext>
            </a:extLst>
          </p:cNvPr>
          <p:cNvSpPr>
            <a:spLocks noGrp="1" noRot="1" noChangeAspect="1" noChangeArrowheads="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651" name="备注占位符 2">
            <a:extLst>
              <a:ext uri="{FF2B5EF4-FFF2-40B4-BE49-F238E27FC236}">
                <a16:creationId xmlns:a16="http://schemas.microsoft.com/office/drawing/2014/main" id="{205B0078-FD84-47EA-9B12-EA447DD2289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latin typeface="Arial" panose="020B0604020202020204" pitchFamily="34" charset="0"/>
            </a:endParaRPr>
          </a:p>
        </p:txBody>
      </p:sp>
      <p:sp>
        <p:nvSpPr>
          <p:cNvPr id="27652" name="灯片编号占位符 3">
            <a:extLst>
              <a:ext uri="{FF2B5EF4-FFF2-40B4-BE49-F238E27FC236}">
                <a16:creationId xmlns:a16="http://schemas.microsoft.com/office/drawing/2014/main" id="{46720104-9CBB-4176-A092-09548D2921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990600">
              <a:defRPr>
                <a:solidFill>
                  <a:schemeClr val="tx1"/>
                </a:solidFill>
                <a:latin typeface="Arial" panose="020B0604020202020204" pitchFamily="34" charset="0"/>
                <a:ea typeface="宋体" panose="02010600030101010101" pitchFamily="2" charset="-122"/>
              </a:defRPr>
            </a:lvl1pPr>
            <a:lvl2pPr marL="742950" indent="-285750" defTabSz="990600">
              <a:defRPr>
                <a:solidFill>
                  <a:schemeClr val="tx1"/>
                </a:solidFill>
                <a:latin typeface="Arial" panose="020B0604020202020204" pitchFamily="34" charset="0"/>
                <a:ea typeface="宋体" panose="02010600030101010101" pitchFamily="2" charset="-122"/>
              </a:defRPr>
            </a:lvl2pPr>
            <a:lvl3pPr marL="1143000" indent="-228600" defTabSz="990600">
              <a:defRPr>
                <a:solidFill>
                  <a:schemeClr val="tx1"/>
                </a:solidFill>
                <a:latin typeface="Arial" panose="020B0604020202020204" pitchFamily="34" charset="0"/>
                <a:ea typeface="宋体" panose="02010600030101010101" pitchFamily="2" charset="-122"/>
              </a:defRPr>
            </a:lvl3pPr>
            <a:lvl4pPr marL="1600200" indent="-228600" defTabSz="990600">
              <a:defRPr>
                <a:solidFill>
                  <a:schemeClr val="tx1"/>
                </a:solidFill>
                <a:latin typeface="Arial" panose="020B0604020202020204" pitchFamily="34" charset="0"/>
                <a:ea typeface="宋体" panose="02010600030101010101" pitchFamily="2" charset="-122"/>
              </a:defRPr>
            </a:lvl4pPr>
            <a:lvl5pPr marL="2057400" indent="-228600" defTabSz="990600">
              <a:defRPr>
                <a:solidFill>
                  <a:schemeClr val="tx1"/>
                </a:solidFill>
                <a:latin typeface="Arial" panose="020B0604020202020204" pitchFamily="34" charset="0"/>
                <a:ea typeface="宋体" panose="02010600030101010101" pitchFamily="2" charset="-122"/>
              </a:defRPr>
            </a:lvl5pPr>
            <a:lvl6pPr marL="25146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90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772242C-0A26-45B6-B381-0541C0E5846B}" type="slidenum">
              <a:rPr lang="en-US" altLang="zh-CN" smtClean="0"/>
              <a:pPr/>
              <a:t>22</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幻灯片图像占位符 1">
            <a:extLst>
              <a:ext uri="{FF2B5EF4-FFF2-40B4-BE49-F238E27FC236}">
                <a16:creationId xmlns:a16="http://schemas.microsoft.com/office/drawing/2014/main" id="{A11491DF-F217-405D-B7BA-CA7230AE2E5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6563" name="备注占位符 2">
            <a:extLst>
              <a:ext uri="{FF2B5EF4-FFF2-40B4-BE49-F238E27FC236}">
                <a16:creationId xmlns:a16="http://schemas.microsoft.com/office/drawing/2014/main" id="{BE6211F0-42C5-4BE9-965F-86A360FFD19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6564" name="灯片编号占位符 3">
            <a:extLst>
              <a:ext uri="{FF2B5EF4-FFF2-40B4-BE49-F238E27FC236}">
                <a16:creationId xmlns:a16="http://schemas.microsoft.com/office/drawing/2014/main" id="{03966775-0C6E-4FFD-96B5-8C95FA5689D6}"/>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15E2AE1-43AE-4114-A63B-18F1D2E851E8}" type="slidenum">
              <a:rPr lang="zh-CN" altLang="en-US" smtClean="0"/>
              <a:pPr/>
              <a:t>40</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幻灯片图像占位符 1">
            <a:extLst>
              <a:ext uri="{FF2B5EF4-FFF2-40B4-BE49-F238E27FC236}">
                <a16:creationId xmlns:a16="http://schemas.microsoft.com/office/drawing/2014/main" id="{DBB9D678-246C-495D-8B1F-578A888B4F6C}"/>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8611" name="备注占位符 2">
            <a:extLst>
              <a:ext uri="{FF2B5EF4-FFF2-40B4-BE49-F238E27FC236}">
                <a16:creationId xmlns:a16="http://schemas.microsoft.com/office/drawing/2014/main" id="{7044C32F-F474-46A7-ABD8-88992D3049C9}"/>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68612" name="灯片编号占位符 3">
            <a:extLst>
              <a:ext uri="{FF2B5EF4-FFF2-40B4-BE49-F238E27FC236}">
                <a16:creationId xmlns:a16="http://schemas.microsoft.com/office/drawing/2014/main" id="{28483321-4582-42DB-A1E3-D040E105351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1A8F5D5-B2E4-4D4F-9CF3-95DE0FE53D11}" type="slidenum">
              <a:rPr lang="zh-CN" altLang="en-US" smtClean="0"/>
              <a:pPr/>
              <a:t>41</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幻灯片图像占位符 1">
            <a:extLst>
              <a:ext uri="{FF2B5EF4-FFF2-40B4-BE49-F238E27FC236}">
                <a16:creationId xmlns:a16="http://schemas.microsoft.com/office/drawing/2014/main" id="{1BF18048-03BA-44DF-AABD-DF22A6E1CB3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0659" name="备注占位符 2">
            <a:extLst>
              <a:ext uri="{FF2B5EF4-FFF2-40B4-BE49-F238E27FC236}">
                <a16:creationId xmlns:a16="http://schemas.microsoft.com/office/drawing/2014/main" id="{54E2A793-F7C7-4002-8850-DC534F843900}"/>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
        <p:nvSpPr>
          <p:cNvPr id="70660" name="灯片编号占位符 3">
            <a:extLst>
              <a:ext uri="{FF2B5EF4-FFF2-40B4-BE49-F238E27FC236}">
                <a16:creationId xmlns:a16="http://schemas.microsoft.com/office/drawing/2014/main" id="{87B560CE-99BA-45BD-8C58-0AC4647D8A69}"/>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65E9B85-7ABC-4E85-AFA1-0DE8AB4CD51C}" type="slidenum">
              <a:rPr lang="zh-CN" altLang="en-US" smtClean="0"/>
              <a:pPr/>
              <a:t>42</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a:extLst>
              <a:ext uri="{FF2B5EF4-FFF2-40B4-BE49-F238E27FC236}">
                <a16:creationId xmlns:a16="http://schemas.microsoft.com/office/drawing/2014/main" id="{AFC484D8-9518-401D-89B4-AB48243441A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5250FBA-3517-48E0-84F0-777AFF70B93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1D32101B-D191-4927-ADC6-D7731473A78C}"/>
              </a:ext>
            </a:extLst>
          </p:cNvPr>
          <p:cNvSpPr>
            <a:spLocks noGrp="1" noChangeArrowheads="1"/>
          </p:cNvSpPr>
          <p:nvPr>
            <p:ph type="sldNum" sz="quarter" idx="12"/>
          </p:nvPr>
        </p:nvSpPr>
        <p:spPr>
          <a:ln/>
        </p:spPr>
        <p:txBody>
          <a:bodyPr/>
          <a:lstStyle>
            <a:lvl1pPr>
              <a:defRPr/>
            </a:lvl1pPr>
          </a:lstStyle>
          <a:p>
            <a:pPr>
              <a:defRPr/>
            </a:pPr>
            <a:fld id="{3A2F2DA0-FD57-473B-A2C4-1FC10001AA01}" type="slidenum">
              <a:rPr lang="en-US" altLang="zh-CN"/>
              <a:pPr>
                <a:defRPr/>
              </a:pPr>
              <a:t>‹#›</a:t>
            </a:fld>
            <a:endParaRPr lang="en-US" altLang="zh-CN"/>
          </a:p>
        </p:txBody>
      </p:sp>
    </p:spTree>
    <p:extLst>
      <p:ext uri="{BB962C8B-B14F-4D97-AF65-F5344CB8AC3E}">
        <p14:creationId xmlns:p14="http://schemas.microsoft.com/office/powerpoint/2010/main" val="17026714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28A4A503-22B9-41FC-8AC4-4DE84131366A}"/>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6D2C1591-B16A-4CAF-826B-773F83D22380}"/>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E4221E0-1F6B-47ED-AD1B-7DEABB4FFFAF}"/>
              </a:ext>
            </a:extLst>
          </p:cNvPr>
          <p:cNvSpPr>
            <a:spLocks noGrp="1" noChangeArrowheads="1"/>
          </p:cNvSpPr>
          <p:nvPr>
            <p:ph type="sldNum" sz="quarter" idx="12"/>
          </p:nvPr>
        </p:nvSpPr>
        <p:spPr>
          <a:ln/>
        </p:spPr>
        <p:txBody>
          <a:bodyPr/>
          <a:lstStyle>
            <a:lvl1pPr>
              <a:defRPr/>
            </a:lvl1pPr>
          </a:lstStyle>
          <a:p>
            <a:pPr>
              <a:defRPr/>
            </a:pPr>
            <a:fld id="{4188CD4B-5361-4A02-ABAA-17098EC1C4BD}" type="slidenum">
              <a:rPr lang="en-US" altLang="zh-CN"/>
              <a:pPr>
                <a:defRPr/>
              </a:pPr>
              <a:t>‹#›</a:t>
            </a:fld>
            <a:endParaRPr lang="en-US" altLang="zh-CN"/>
          </a:p>
        </p:txBody>
      </p:sp>
    </p:spTree>
    <p:extLst>
      <p:ext uri="{BB962C8B-B14F-4D97-AF65-F5344CB8AC3E}">
        <p14:creationId xmlns:p14="http://schemas.microsoft.com/office/powerpoint/2010/main" val="20426586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CC880832-AA93-40D7-BE29-D2798CA36E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5E59FCD5-3B52-4864-AC56-34C25044C327}"/>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2DBAFBD-1792-4A5B-B76B-93DA59384FDD}"/>
              </a:ext>
            </a:extLst>
          </p:cNvPr>
          <p:cNvSpPr>
            <a:spLocks noGrp="1" noChangeArrowheads="1"/>
          </p:cNvSpPr>
          <p:nvPr>
            <p:ph type="sldNum" sz="quarter" idx="12"/>
          </p:nvPr>
        </p:nvSpPr>
        <p:spPr>
          <a:ln/>
        </p:spPr>
        <p:txBody>
          <a:bodyPr/>
          <a:lstStyle>
            <a:lvl1pPr>
              <a:defRPr/>
            </a:lvl1pPr>
          </a:lstStyle>
          <a:p>
            <a:pPr>
              <a:defRPr/>
            </a:pPr>
            <a:fld id="{CE99C2E9-FC72-4323-B836-F417D3A581E1}" type="slidenum">
              <a:rPr lang="en-US" altLang="zh-CN"/>
              <a:pPr>
                <a:defRPr/>
              </a:pPr>
              <a:t>‹#›</a:t>
            </a:fld>
            <a:endParaRPr lang="en-US" altLang="zh-CN"/>
          </a:p>
        </p:txBody>
      </p:sp>
    </p:spTree>
    <p:extLst>
      <p:ext uri="{BB962C8B-B14F-4D97-AF65-F5344CB8AC3E}">
        <p14:creationId xmlns:p14="http://schemas.microsoft.com/office/powerpoint/2010/main" val="322768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a:extLst>
              <a:ext uri="{FF2B5EF4-FFF2-40B4-BE49-F238E27FC236}">
                <a16:creationId xmlns:a16="http://schemas.microsoft.com/office/drawing/2014/main" id="{2646739F-C951-4AA9-82E0-A0AC8BA8AA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447E70F5-32C5-4668-8BA3-1812EC584C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02EF0746-95D8-400F-9648-A9CF8CC59D36}"/>
              </a:ext>
            </a:extLst>
          </p:cNvPr>
          <p:cNvSpPr>
            <a:spLocks noGrp="1" noChangeArrowheads="1"/>
          </p:cNvSpPr>
          <p:nvPr>
            <p:ph type="sldNum" sz="quarter" idx="12"/>
          </p:nvPr>
        </p:nvSpPr>
        <p:spPr>
          <a:ln/>
        </p:spPr>
        <p:txBody>
          <a:bodyPr/>
          <a:lstStyle>
            <a:lvl1pPr>
              <a:defRPr/>
            </a:lvl1pPr>
          </a:lstStyle>
          <a:p>
            <a:pPr>
              <a:defRPr/>
            </a:pPr>
            <a:fld id="{11DA26D8-6C04-4D1D-8E86-3E86C3A0563A}" type="slidenum">
              <a:rPr lang="en-US" altLang="zh-CN"/>
              <a:pPr>
                <a:defRPr/>
              </a:pPr>
              <a:t>‹#›</a:t>
            </a:fld>
            <a:endParaRPr lang="en-US" altLang="zh-CN"/>
          </a:p>
        </p:txBody>
      </p:sp>
    </p:spTree>
    <p:extLst>
      <p:ext uri="{BB962C8B-B14F-4D97-AF65-F5344CB8AC3E}">
        <p14:creationId xmlns:p14="http://schemas.microsoft.com/office/powerpoint/2010/main" val="11490836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01393BD1-7C48-43DA-BCCF-5F74D291A4E2}"/>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E9EE680A-74AC-42B1-BDDD-26C957A1DCC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BEC065BC-2DCA-483F-9A20-5D63BD4C9035}"/>
              </a:ext>
            </a:extLst>
          </p:cNvPr>
          <p:cNvSpPr>
            <a:spLocks noGrp="1" noChangeArrowheads="1"/>
          </p:cNvSpPr>
          <p:nvPr>
            <p:ph type="sldNum" sz="quarter" idx="12"/>
          </p:nvPr>
        </p:nvSpPr>
        <p:spPr>
          <a:ln/>
        </p:spPr>
        <p:txBody>
          <a:bodyPr/>
          <a:lstStyle>
            <a:lvl1pPr>
              <a:defRPr/>
            </a:lvl1pPr>
          </a:lstStyle>
          <a:p>
            <a:pPr>
              <a:defRPr/>
            </a:pPr>
            <a:fld id="{68134D68-7788-4737-B7B5-0C9EF71F785A}" type="slidenum">
              <a:rPr lang="en-US" altLang="zh-CN"/>
              <a:pPr>
                <a:defRPr/>
              </a:pPr>
              <a:t>‹#›</a:t>
            </a:fld>
            <a:endParaRPr lang="en-US" altLang="zh-CN"/>
          </a:p>
        </p:txBody>
      </p:sp>
    </p:spTree>
    <p:extLst>
      <p:ext uri="{BB962C8B-B14F-4D97-AF65-F5344CB8AC3E}">
        <p14:creationId xmlns:p14="http://schemas.microsoft.com/office/powerpoint/2010/main" val="17574147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a:extLst>
              <a:ext uri="{FF2B5EF4-FFF2-40B4-BE49-F238E27FC236}">
                <a16:creationId xmlns:a16="http://schemas.microsoft.com/office/drawing/2014/main" id="{B8D494FA-2FE0-4E70-86FB-17F58A93DA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a:extLst>
              <a:ext uri="{FF2B5EF4-FFF2-40B4-BE49-F238E27FC236}">
                <a16:creationId xmlns:a16="http://schemas.microsoft.com/office/drawing/2014/main" id="{2B982A7A-39C0-4948-8DF4-A23854644DA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a:extLst>
              <a:ext uri="{FF2B5EF4-FFF2-40B4-BE49-F238E27FC236}">
                <a16:creationId xmlns:a16="http://schemas.microsoft.com/office/drawing/2014/main" id="{5EE57E43-328C-45F7-B2BE-96D69BF5E68D}"/>
              </a:ext>
            </a:extLst>
          </p:cNvPr>
          <p:cNvSpPr>
            <a:spLocks noGrp="1" noChangeArrowheads="1"/>
          </p:cNvSpPr>
          <p:nvPr>
            <p:ph type="sldNum" sz="quarter" idx="12"/>
          </p:nvPr>
        </p:nvSpPr>
        <p:spPr>
          <a:ln/>
        </p:spPr>
        <p:txBody>
          <a:bodyPr/>
          <a:lstStyle>
            <a:lvl1pPr>
              <a:defRPr/>
            </a:lvl1pPr>
          </a:lstStyle>
          <a:p>
            <a:pPr>
              <a:defRPr/>
            </a:pPr>
            <a:fld id="{0F00AADA-B1FB-4BAD-AFEB-AB4689F38F4C}" type="slidenum">
              <a:rPr lang="en-US" altLang="zh-CN"/>
              <a:pPr>
                <a:defRPr/>
              </a:pPr>
              <a:t>‹#›</a:t>
            </a:fld>
            <a:endParaRPr lang="en-US" altLang="zh-CN"/>
          </a:p>
        </p:txBody>
      </p:sp>
    </p:spTree>
    <p:extLst>
      <p:ext uri="{BB962C8B-B14F-4D97-AF65-F5344CB8AC3E}">
        <p14:creationId xmlns:p14="http://schemas.microsoft.com/office/powerpoint/2010/main" val="4669595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457200" y="274638"/>
            <a:ext cx="8229600" cy="585152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3" name="Rectangle 4">
            <a:extLst>
              <a:ext uri="{FF2B5EF4-FFF2-40B4-BE49-F238E27FC236}">
                <a16:creationId xmlns:a16="http://schemas.microsoft.com/office/drawing/2014/main" id="{1705B2EA-04C1-4B3C-8388-D5F29F1BED41}"/>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07216D41-CE71-494E-A74D-01CAB8BFB1C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7DDAB4EC-705A-4F63-BD98-1BF175A8894C}"/>
              </a:ext>
            </a:extLst>
          </p:cNvPr>
          <p:cNvSpPr>
            <a:spLocks noGrp="1" noChangeArrowheads="1"/>
          </p:cNvSpPr>
          <p:nvPr>
            <p:ph type="sldNum" sz="quarter" idx="12"/>
          </p:nvPr>
        </p:nvSpPr>
        <p:spPr>
          <a:ln/>
        </p:spPr>
        <p:txBody>
          <a:bodyPr/>
          <a:lstStyle>
            <a:lvl1pPr>
              <a:defRPr/>
            </a:lvl1pPr>
          </a:lstStyle>
          <a:p>
            <a:pPr>
              <a:defRPr/>
            </a:pPr>
            <a:fld id="{937E82E7-BD58-4EA6-A664-62B0D3033766}" type="slidenum">
              <a:rPr lang="en-US" altLang="zh-CN"/>
              <a:pPr>
                <a:defRPr/>
              </a:pPr>
              <a:t>‹#›</a:t>
            </a:fld>
            <a:endParaRPr lang="en-US" altLang="zh-CN"/>
          </a:p>
        </p:txBody>
      </p:sp>
    </p:spTree>
    <p:extLst>
      <p:ext uri="{BB962C8B-B14F-4D97-AF65-F5344CB8AC3E}">
        <p14:creationId xmlns:p14="http://schemas.microsoft.com/office/powerpoint/2010/main" val="28513594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a:extLst>
              <a:ext uri="{FF2B5EF4-FFF2-40B4-BE49-F238E27FC236}">
                <a16:creationId xmlns:a16="http://schemas.microsoft.com/office/drawing/2014/main" id="{F1A16BE0-BA73-4AE7-A44D-C4688C93984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8B714C6C-AFA3-419B-99B9-5DF4A40853EF}"/>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A974A4F8-6B8A-4EF3-9712-259F5F12A359}"/>
              </a:ext>
            </a:extLst>
          </p:cNvPr>
          <p:cNvSpPr>
            <a:spLocks noGrp="1" noChangeArrowheads="1"/>
          </p:cNvSpPr>
          <p:nvPr>
            <p:ph type="sldNum" sz="quarter" idx="12"/>
          </p:nvPr>
        </p:nvSpPr>
        <p:spPr>
          <a:ln/>
        </p:spPr>
        <p:txBody>
          <a:bodyPr/>
          <a:lstStyle>
            <a:lvl1pPr>
              <a:defRPr/>
            </a:lvl1pPr>
          </a:lstStyle>
          <a:p>
            <a:pPr>
              <a:defRPr/>
            </a:pPr>
            <a:fld id="{0A397456-6822-43F7-B4A5-67057064F9F4}" type="slidenum">
              <a:rPr lang="en-US" altLang="zh-CN"/>
              <a:pPr>
                <a:defRPr/>
              </a:pPr>
              <a:t>‹#›</a:t>
            </a:fld>
            <a:endParaRPr lang="en-US" altLang="zh-CN"/>
          </a:p>
        </p:txBody>
      </p:sp>
    </p:spTree>
    <p:extLst>
      <p:ext uri="{BB962C8B-B14F-4D97-AF65-F5344CB8AC3E}">
        <p14:creationId xmlns:p14="http://schemas.microsoft.com/office/powerpoint/2010/main" val="20810695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a:extLst>
              <a:ext uri="{FF2B5EF4-FFF2-40B4-BE49-F238E27FC236}">
                <a16:creationId xmlns:a16="http://schemas.microsoft.com/office/drawing/2014/main" id="{0D68EC7B-DEEA-448C-BC50-5219795F6A75}"/>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a:extLst>
              <a:ext uri="{FF2B5EF4-FFF2-40B4-BE49-F238E27FC236}">
                <a16:creationId xmlns:a16="http://schemas.microsoft.com/office/drawing/2014/main" id="{CF25B440-9BEA-4228-B2AB-BA19E17746E1}"/>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531AD2AF-98E8-4B56-8FC7-6CD683F98D96}"/>
              </a:ext>
            </a:extLst>
          </p:cNvPr>
          <p:cNvSpPr>
            <a:spLocks noGrp="1" noChangeArrowheads="1"/>
          </p:cNvSpPr>
          <p:nvPr>
            <p:ph type="sldNum" sz="quarter" idx="12"/>
          </p:nvPr>
        </p:nvSpPr>
        <p:spPr>
          <a:ln/>
        </p:spPr>
        <p:txBody>
          <a:bodyPr/>
          <a:lstStyle>
            <a:lvl1pPr>
              <a:defRPr/>
            </a:lvl1pPr>
          </a:lstStyle>
          <a:p>
            <a:pPr>
              <a:defRPr/>
            </a:pPr>
            <a:fld id="{4F5EF466-AA64-45E5-B469-B59A87B7B5CA}" type="slidenum">
              <a:rPr lang="en-US" altLang="zh-CN"/>
              <a:pPr>
                <a:defRPr/>
              </a:pPr>
              <a:t>‹#›</a:t>
            </a:fld>
            <a:endParaRPr lang="en-US" altLang="zh-CN"/>
          </a:p>
        </p:txBody>
      </p:sp>
    </p:spTree>
    <p:extLst>
      <p:ext uri="{BB962C8B-B14F-4D97-AF65-F5344CB8AC3E}">
        <p14:creationId xmlns:p14="http://schemas.microsoft.com/office/powerpoint/2010/main" val="30173370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a:extLst>
              <a:ext uri="{FF2B5EF4-FFF2-40B4-BE49-F238E27FC236}">
                <a16:creationId xmlns:a16="http://schemas.microsoft.com/office/drawing/2014/main" id="{863DD0AC-C443-43DB-B880-16E8DA826E6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D1FD24F0-FE48-40F4-A531-347EDD52E548}"/>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36CE02EB-FE3E-4297-85ED-6E6E5D2263B4}"/>
              </a:ext>
            </a:extLst>
          </p:cNvPr>
          <p:cNvSpPr>
            <a:spLocks noGrp="1" noChangeArrowheads="1"/>
          </p:cNvSpPr>
          <p:nvPr>
            <p:ph type="sldNum" sz="quarter" idx="12"/>
          </p:nvPr>
        </p:nvSpPr>
        <p:spPr>
          <a:ln/>
        </p:spPr>
        <p:txBody>
          <a:bodyPr/>
          <a:lstStyle>
            <a:lvl1pPr>
              <a:defRPr/>
            </a:lvl1pPr>
          </a:lstStyle>
          <a:p>
            <a:pPr>
              <a:defRPr/>
            </a:pPr>
            <a:fld id="{136E0BC5-A12E-4B80-9103-F1663716DD58}" type="slidenum">
              <a:rPr lang="en-US" altLang="zh-CN"/>
              <a:pPr>
                <a:defRPr/>
              </a:pPr>
              <a:t>‹#›</a:t>
            </a:fld>
            <a:endParaRPr lang="en-US" altLang="zh-CN"/>
          </a:p>
        </p:txBody>
      </p:sp>
    </p:spTree>
    <p:extLst>
      <p:ext uri="{BB962C8B-B14F-4D97-AF65-F5344CB8AC3E}">
        <p14:creationId xmlns:p14="http://schemas.microsoft.com/office/powerpoint/2010/main" val="213170062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a:extLst>
              <a:ext uri="{FF2B5EF4-FFF2-40B4-BE49-F238E27FC236}">
                <a16:creationId xmlns:a16="http://schemas.microsoft.com/office/drawing/2014/main" id="{E7AF9F8D-42EE-46F0-89AD-A7F14714DE3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a:extLst>
              <a:ext uri="{FF2B5EF4-FFF2-40B4-BE49-F238E27FC236}">
                <a16:creationId xmlns:a16="http://schemas.microsoft.com/office/drawing/2014/main" id="{33B2B256-6B58-44E8-9DD0-2BA66A99D39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a:extLst>
              <a:ext uri="{FF2B5EF4-FFF2-40B4-BE49-F238E27FC236}">
                <a16:creationId xmlns:a16="http://schemas.microsoft.com/office/drawing/2014/main" id="{FA010CDF-D128-4CC3-A8C1-55E6B63BC6E3}"/>
              </a:ext>
            </a:extLst>
          </p:cNvPr>
          <p:cNvSpPr>
            <a:spLocks noGrp="1" noChangeArrowheads="1"/>
          </p:cNvSpPr>
          <p:nvPr>
            <p:ph type="sldNum" sz="quarter" idx="12"/>
          </p:nvPr>
        </p:nvSpPr>
        <p:spPr>
          <a:ln/>
        </p:spPr>
        <p:txBody>
          <a:bodyPr/>
          <a:lstStyle>
            <a:lvl1pPr>
              <a:defRPr/>
            </a:lvl1pPr>
          </a:lstStyle>
          <a:p>
            <a:pPr>
              <a:defRPr/>
            </a:pPr>
            <a:fld id="{C6D7609E-9A83-4B5F-A359-3B93DE7438A0}" type="slidenum">
              <a:rPr lang="en-US" altLang="zh-CN"/>
              <a:pPr>
                <a:defRPr/>
              </a:pPr>
              <a:t>‹#›</a:t>
            </a:fld>
            <a:endParaRPr lang="en-US" altLang="zh-CN"/>
          </a:p>
        </p:txBody>
      </p:sp>
    </p:spTree>
    <p:extLst>
      <p:ext uri="{BB962C8B-B14F-4D97-AF65-F5344CB8AC3E}">
        <p14:creationId xmlns:p14="http://schemas.microsoft.com/office/powerpoint/2010/main" val="3236170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a:extLst>
              <a:ext uri="{FF2B5EF4-FFF2-40B4-BE49-F238E27FC236}">
                <a16:creationId xmlns:a16="http://schemas.microsoft.com/office/drawing/2014/main" id="{4F7F0161-FDAA-4D0C-B69C-7B84E70CB920}"/>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a:extLst>
              <a:ext uri="{FF2B5EF4-FFF2-40B4-BE49-F238E27FC236}">
                <a16:creationId xmlns:a16="http://schemas.microsoft.com/office/drawing/2014/main" id="{AC788BE7-4F13-4896-BEE8-081553032C5E}"/>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a:extLst>
              <a:ext uri="{FF2B5EF4-FFF2-40B4-BE49-F238E27FC236}">
                <a16:creationId xmlns:a16="http://schemas.microsoft.com/office/drawing/2014/main" id="{642BF121-EF32-464A-B510-9B438A6FC7CF}"/>
              </a:ext>
            </a:extLst>
          </p:cNvPr>
          <p:cNvSpPr>
            <a:spLocks noGrp="1" noChangeArrowheads="1"/>
          </p:cNvSpPr>
          <p:nvPr>
            <p:ph type="sldNum" sz="quarter" idx="12"/>
          </p:nvPr>
        </p:nvSpPr>
        <p:spPr>
          <a:ln/>
        </p:spPr>
        <p:txBody>
          <a:bodyPr/>
          <a:lstStyle>
            <a:lvl1pPr>
              <a:defRPr/>
            </a:lvl1pPr>
          </a:lstStyle>
          <a:p>
            <a:pPr>
              <a:defRPr/>
            </a:pPr>
            <a:fld id="{DA19225C-09F7-4A07-A88B-AD9210782A1D}" type="slidenum">
              <a:rPr lang="en-US" altLang="zh-CN"/>
              <a:pPr>
                <a:defRPr/>
              </a:pPr>
              <a:t>‹#›</a:t>
            </a:fld>
            <a:endParaRPr lang="en-US" altLang="zh-CN"/>
          </a:p>
        </p:txBody>
      </p:sp>
    </p:spTree>
    <p:extLst>
      <p:ext uri="{BB962C8B-B14F-4D97-AF65-F5344CB8AC3E}">
        <p14:creationId xmlns:p14="http://schemas.microsoft.com/office/powerpoint/2010/main" val="27248737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219DFE28-9F11-4221-9934-3A1351438E0E}"/>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a:extLst>
              <a:ext uri="{FF2B5EF4-FFF2-40B4-BE49-F238E27FC236}">
                <a16:creationId xmlns:a16="http://schemas.microsoft.com/office/drawing/2014/main" id="{B75FED2C-E74B-4422-9AC0-82FF5F04B71B}"/>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a:extLst>
              <a:ext uri="{FF2B5EF4-FFF2-40B4-BE49-F238E27FC236}">
                <a16:creationId xmlns:a16="http://schemas.microsoft.com/office/drawing/2014/main" id="{798EBBEC-A9DD-4A31-9D83-09EF9C0C40DB}"/>
              </a:ext>
            </a:extLst>
          </p:cNvPr>
          <p:cNvSpPr>
            <a:spLocks noGrp="1" noChangeArrowheads="1"/>
          </p:cNvSpPr>
          <p:nvPr>
            <p:ph type="sldNum" sz="quarter" idx="12"/>
          </p:nvPr>
        </p:nvSpPr>
        <p:spPr>
          <a:ln/>
        </p:spPr>
        <p:txBody>
          <a:bodyPr/>
          <a:lstStyle>
            <a:lvl1pPr>
              <a:defRPr/>
            </a:lvl1pPr>
          </a:lstStyle>
          <a:p>
            <a:pPr>
              <a:defRPr/>
            </a:pPr>
            <a:fld id="{F7799E3B-8A7D-4FDC-B442-34BC807AD3C1}" type="slidenum">
              <a:rPr lang="en-US" altLang="zh-CN"/>
              <a:pPr>
                <a:defRPr/>
              </a:pPr>
              <a:t>‹#›</a:t>
            </a:fld>
            <a:endParaRPr lang="en-US" altLang="zh-CN"/>
          </a:p>
        </p:txBody>
      </p:sp>
    </p:spTree>
    <p:extLst>
      <p:ext uri="{BB962C8B-B14F-4D97-AF65-F5344CB8AC3E}">
        <p14:creationId xmlns:p14="http://schemas.microsoft.com/office/powerpoint/2010/main" val="8528666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23876EA8-208E-4735-9BB4-1EA86E29E28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5C6DD3B3-AFF3-463B-B94B-47463DA073B3}"/>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D660F3DA-2785-465F-992E-2D222B782A39}"/>
              </a:ext>
            </a:extLst>
          </p:cNvPr>
          <p:cNvSpPr>
            <a:spLocks noGrp="1" noChangeArrowheads="1"/>
          </p:cNvSpPr>
          <p:nvPr>
            <p:ph type="sldNum" sz="quarter" idx="12"/>
          </p:nvPr>
        </p:nvSpPr>
        <p:spPr>
          <a:ln/>
        </p:spPr>
        <p:txBody>
          <a:bodyPr/>
          <a:lstStyle>
            <a:lvl1pPr>
              <a:defRPr/>
            </a:lvl1pPr>
          </a:lstStyle>
          <a:p>
            <a:pPr>
              <a:defRPr/>
            </a:pPr>
            <a:fld id="{B7E09E25-4D8C-4C1E-B6FA-F5DB4FE1A33D}" type="slidenum">
              <a:rPr lang="en-US" altLang="zh-CN"/>
              <a:pPr>
                <a:defRPr/>
              </a:pPr>
              <a:t>‹#›</a:t>
            </a:fld>
            <a:endParaRPr lang="en-US" altLang="zh-CN"/>
          </a:p>
        </p:txBody>
      </p:sp>
    </p:spTree>
    <p:extLst>
      <p:ext uri="{BB962C8B-B14F-4D97-AF65-F5344CB8AC3E}">
        <p14:creationId xmlns:p14="http://schemas.microsoft.com/office/powerpoint/2010/main" val="42291221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a:extLst>
              <a:ext uri="{FF2B5EF4-FFF2-40B4-BE49-F238E27FC236}">
                <a16:creationId xmlns:a16="http://schemas.microsoft.com/office/drawing/2014/main" id="{8EBED447-A906-4032-97C6-C665727F7674}"/>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a:extLst>
              <a:ext uri="{FF2B5EF4-FFF2-40B4-BE49-F238E27FC236}">
                <a16:creationId xmlns:a16="http://schemas.microsoft.com/office/drawing/2014/main" id="{BEF8042A-BF12-49E5-8267-216BA81BE77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a:extLst>
              <a:ext uri="{FF2B5EF4-FFF2-40B4-BE49-F238E27FC236}">
                <a16:creationId xmlns:a16="http://schemas.microsoft.com/office/drawing/2014/main" id="{63CEBC0F-9B96-4453-8689-8A31AAE1E952}"/>
              </a:ext>
            </a:extLst>
          </p:cNvPr>
          <p:cNvSpPr>
            <a:spLocks noGrp="1" noChangeArrowheads="1"/>
          </p:cNvSpPr>
          <p:nvPr>
            <p:ph type="sldNum" sz="quarter" idx="12"/>
          </p:nvPr>
        </p:nvSpPr>
        <p:spPr>
          <a:ln/>
        </p:spPr>
        <p:txBody>
          <a:bodyPr/>
          <a:lstStyle>
            <a:lvl1pPr>
              <a:defRPr/>
            </a:lvl1pPr>
          </a:lstStyle>
          <a:p>
            <a:pPr>
              <a:defRPr/>
            </a:pPr>
            <a:fld id="{0C1991AA-DCF2-4149-A39F-699FB6478C32}" type="slidenum">
              <a:rPr lang="en-US" altLang="zh-CN"/>
              <a:pPr>
                <a:defRPr/>
              </a:pPr>
              <a:t>‹#›</a:t>
            </a:fld>
            <a:endParaRPr lang="en-US" altLang="zh-CN"/>
          </a:p>
        </p:txBody>
      </p:sp>
    </p:spTree>
    <p:extLst>
      <p:ext uri="{BB962C8B-B14F-4D97-AF65-F5344CB8AC3E}">
        <p14:creationId xmlns:p14="http://schemas.microsoft.com/office/powerpoint/2010/main" val="40674663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93A810B1-092B-4D80-AC0D-1973C9395ECA}"/>
              </a:ext>
            </a:extLst>
          </p:cNvPr>
          <p:cNvSpPr>
            <a:spLocks noGrp="1" noChangeArrowheads="1"/>
          </p:cNvSpPr>
          <p:nvPr>
            <p:ph type="title"/>
          </p:nvPr>
        </p:nvSpPr>
        <p:spPr bwMode="auto">
          <a:xfrm>
            <a:off x="457200" y="274638"/>
            <a:ext cx="82296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a:extLst>
              <a:ext uri="{FF2B5EF4-FFF2-40B4-BE49-F238E27FC236}">
                <a16:creationId xmlns:a16="http://schemas.microsoft.com/office/drawing/2014/main" id="{F45F55EE-419E-4580-8957-CAB0D05F8B96}"/>
              </a:ext>
            </a:extLst>
          </p:cNvPr>
          <p:cNvSpPr>
            <a:spLocks noGrp="1" noChangeArrowheads="1"/>
          </p:cNvSpPr>
          <p:nvPr>
            <p:ph type="body" idx="1"/>
          </p:nvPr>
        </p:nvSpPr>
        <p:spPr bwMode="auto">
          <a:xfrm>
            <a:off x="457200" y="1600200"/>
            <a:ext cx="8229600"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a:extLst>
              <a:ext uri="{FF2B5EF4-FFF2-40B4-BE49-F238E27FC236}">
                <a16:creationId xmlns:a16="http://schemas.microsoft.com/office/drawing/2014/main" id="{B33FADFD-D91E-4B57-86D9-A2D0F061E269}"/>
              </a:ext>
            </a:extLst>
          </p:cNvPr>
          <p:cNvSpPr>
            <a:spLocks noGrp="1" noChangeArrowheads="1"/>
          </p:cNvSpPr>
          <p:nvPr>
            <p:ph type="dt" sz="half" idx="2"/>
          </p:nvPr>
        </p:nvSpPr>
        <p:spPr bwMode="auto">
          <a:xfrm>
            <a:off x="457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lvl1pPr>
          </a:lstStyle>
          <a:p>
            <a:pPr>
              <a:defRPr/>
            </a:pPr>
            <a:endParaRPr lang="en-US" altLang="zh-CN"/>
          </a:p>
        </p:txBody>
      </p:sp>
      <p:sp>
        <p:nvSpPr>
          <p:cNvPr id="1029" name="Rectangle 5">
            <a:extLst>
              <a:ext uri="{FF2B5EF4-FFF2-40B4-BE49-F238E27FC236}">
                <a16:creationId xmlns:a16="http://schemas.microsoft.com/office/drawing/2014/main" id="{94B45AF5-E871-45FE-8BD8-35B2BB22D95D}"/>
              </a:ext>
            </a:extLst>
          </p:cNvPr>
          <p:cNvSpPr>
            <a:spLocks noGrp="1" noChangeArrowheads="1"/>
          </p:cNvSpPr>
          <p:nvPr>
            <p:ph type="ftr" sz="quarter" idx="3"/>
          </p:nvPr>
        </p:nvSpPr>
        <p:spPr bwMode="auto">
          <a:xfrm>
            <a:off x="3124200" y="6245225"/>
            <a:ext cx="2895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lvl1pPr>
          </a:lstStyle>
          <a:p>
            <a:pPr>
              <a:defRPr/>
            </a:pPr>
            <a:endParaRPr lang="en-US" altLang="zh-CN"/>
          </a:p>
        </p:txBody>
      </p:sp>
      <p:sp>
        <p:nvSpPr>
          <p:cNvPr id="1030" name="Rectangle 6">
            <a:extLst>
              <a:ext uri="{FF2B5EF4-FFF2-40B4-BE49-F238E27FC236}">
                <a16:creationId xmlns:a16="http://schemas.microsoft.com/office/drawing/2014/main" id="{3BCEC09A-B59B-4C17-82D2-75CD71DCCC26}"/>
              </a:ext>
            </a:extLst>
          </p:cNvPr>
          <p:cNvSpPr>
            <a:spLocks noGrp="1" noChangeArrowheads="1"/>
          </p:cNvSpPr>
          <p:nvPr>
            <p:ph type="sldNum" sz="quarter" idx="4"/>
          </p:nvPr>
        </p:nvSpPr>
        <p:spPr bwMode="auto">
          <a:xfrm>
            <a:off x="6553200" y="6245225"/>
            <a:ext cx="2133600" cy="47625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lvl1pPr>
          </a:lstStyle>
          <a:p>
            <a:pPr>
              <a:defRPr/>
            </a:pPr>
            <a:fld id="{28D495C1-B09A-43D5-863B-835A212DED4D}"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ea typeface="宋体" pitchFamily="2" charset="-122"/>
        </a:defRPr>
      </a:lvl2pPr>
      <a:lvl3pPr algn="ctr" rtl="0" eaLnBrk="0" fontAlgn="base" hangingPunct="0">
        <a:spcBef>
          <a:spcPct val="0"/>
        </a:spcBef>
        <a:spcAft>
          <a:spcPct val="0"/>
        </a:spcAft>
        <a:defRPr sz="4400">
          <a:solidFill>
            <a:schemeClr val="tx2"/>
          </a:solidFill>
          <a:latin typeface="Arial" pitchFamily="34" charset="0"/>
          <a:ea typeface="宋体" pitchFamily="2" charset="-122"/>
        </a:defRPr>
      </a:lvl3pPr>
      <a:lvl4pPr algn="ctr" rtl="0" eaLnBrk="0" fontAlgn="base" hangingPunct="0">
        <a:spcBef>
          <a:spcPct val="0"/>
        </a:spcBef>
        <a:spcAft>
          <a:spcPct val="0"/>
        </a:spcAft>
        <a:defRPr sz="4400">
          <a:solidFill>
            <a:schemeClr val="tx2"/>
          </a:solidFill>
          <a:latin typeface="Arial" pitchFamily="34" charset="0"/>
          <a:ea typeface="宋体" pitchFamily="2" charset="-122"/>
        </a:defRPr>
      </a:lvl4pPr>
      <a:lvl5pPr algn="ctr" rtl="0" eaLnBrk="0" fontAlgn="base" hangingPunct="0">
        <a:spcBef>
          <a:spcPct val="0"/>
        </a:spcBef>
        <a:spcAft>
          <a:spcPct val="0"/>
        </a:spcAft>
        <a:defRPr sz="4400">
          <a:solidFill>
            <a:schemeClr val="tx2"/>
          </a:solidFill>
          <a:latin typeface="Arial" pitchFamily="34" charset="0"/>
          <a:ea typeface="宋体" pitchFamily="2" charset="-122"/>
        </a:defRPr>
      </a:lvl5pPr>
      <a:lvl6pPr marL="457200" algn="ctr" rtl="0" fontAlgn="base">
        <a:spcBef>
          <a:spcPct val="0"/>
        </a:spcBef>
        <a:spcAft>
          <a:spcPct val="0"/>
        </a:spcAft>
        <a:defRPr sz="4400">
          <a:solidFill>
            <a:schemeClr val="tx2"/>
          </a:solidFill>
          <a:latin typeface="Arial" pitchFamily="34" charset="0"/>
          <a:ea typeface="宋体" pitchFamily="2" charset="-122"/>
        </a:defRPr>
      </a:lvl6pPr>
      <a:lvl7pPr marL="914400" algn="ctr" rtl="0" fontAlgn="base">
        <a:spcBef>
          <a:spcPct val="0"/>
        </a:spcBef>
        <a:spcAft>
          <a:spcPct val="0"/>
        </a:spcAft>
        <a:defRPr sz="4400">
          <a:solidFill>
            <a:schemeClr val="tx2"/>
          </a:solidFill>
          <a:latin typeface="Arial" pitchFamily="34" charset="0"/>
          <a:ea typeface="宋体" pitchFamily="2" charset="-122"/>
        </a:defRPr>
      </a:lvl7pPr>
      <a:lvl8pPr marL="1371600" algn="ctr" rtl="0" fontAlgn="base">
        <a:spcBef>
          <a:spcPct val="0"/>
        </a:spcBef>
        <a:spcAft>
          <a:spcPct val="0"/>
        </a:spcAft>
        <a:defRPr sz="4400">
          <a:solidFill>
            <a:schemeClr val="tx2"/>
          </a:solidFill>
          <a:latin typeface="Arial" pitchFamily="34" charset="0"/>
          <a:ea typeface="宋体" pitchFamily="2" charset="-122"/>
        </a:defRPr>
      </a:lvl8pPr>
      <a:lvl9pPr marL="1828800" algn="ctr" rtl="0" fontAlgn="base">
        <a:spcBef>
          <a:spcPct val="0"/>
        </a:spcBef>
        <a:spcAft>
          <a:spcPct val="0"/>
        </a:spcAft>
        <a:defRPr sz="4400">
          <a:solidFill>
            <a:schemeClr val="tx2"/>
          </a:solidFill>
          <a:latin typeface="Arial" pitchFamily="34"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notesSlide" Target="../notesSlides/notesSlide1.xml"/><Relationship Id="rId7" Type="http://schemas.openxmlformats.org/officeDocument/2006/relationships/image" Target="../media/image1.png"/><Relationship Id="rId2" Type="http://schemas.openxmlformats.org/officeDocument/2006/relationships/slideLayout" Target="../slideLayouts/slideLayout4.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3.jpeg"/><Relationship Id="rId4" Type="http://schemas.openxmlformats.org/officeDocument/2006/relationships/image" Target="../media/image2.jpe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11.emf"/><Relationship Id="rId4" Type="http://schemas.openxmlformats.org/officeDocument/2006/relationships/image" Target="../media/image10.wmf"/></Relationships>
</file>

<file path=ppt/slides/_rels/slide1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hyperlink" Target="http://i53.photobucket.com/albums/g49/seruriermarshal/008/68517_63.jpg" TargetMode="External"/><Relationship Id="rId7" Type="http://schemas.openxmlformats.org/officeDocument/2006/relationships/hyperlink" Target="http://i53.photobucket.com/albums/g49/seruriermarshal/005/6c912bb3.jpg" TargetMode="External"/><Relationship Id="rId2" Type="http://schemas.openxmlformats.org/officeDocument/2006/relationships/image" Target="../media/image13.jpeg"/><Relationship Id="rId1" Type="http://schemas.openxmlformats.org/officeDocument/2006/relationships/slideLayout" Target="../slideLayouts/slideLayout6.xml"/><Relationship Id="rId6" Type="http://schemas.openxmlformats.org/officeDocument/2006/relationships/image" Target="../media/image15.jpeg"/><Relationship Id="rId5" Type="http://schemas.openxmlformats.org/officeDocument/2006/relationships/hyperlink" Target="http://i53.photobucket.com/albums/g49/seruriermarshal/3323d064.jpg" TargetMode="External"/><Relationship Id="rId10" Type="http://schemas.openxmlformats.org/officeDocument/2006/relationships/image" Target="../media/image18.jpeg"/><Relationship Id="rId4" Type="http://schemas.openxmlformats.org/officeDocument/2006/relationships/image" Target="../media/image14.jpeg"/><Relationship Id="rId9" Type="http://schemas.openxmlformats.org/officeDocument/2006/relationships/image" Target="../media/image17.jpeg"/></Relationships>
</file>

<file path=ppt/slides/_rels/slide1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2.xml"/><Relationship Id="rId5" Type="http://schemas.openxmlformats.org/officeDocument/2006/relationships/image" Target="../media/image26.jpeg"/><Relationship Id="rId4" Type="http://schemas.openxmlformats.org/officeDocument/2006/relationships/image" Target="../media/image25.jpeg"/></Relationships>
</file>

<file path=ppt/slides/_rels/slide1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wmf"/><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1.jpeg"/><Relationship Id="rId4" Type="http://schemas.openxmlformats.org/officeDocument/2006/relationships/image" Target="../media/image30.jpeg"/></Relationships>
</file>

<file path=ppt/slides/_rels/slide2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34.jpeg"/><Relationship Id="rId7" Type="http://schemas.openxmlformats.org/officeDocument/2006/relationships/image" Target="../media/image38.jpeg"/><Relationship Id="rId2" Type="http://schemas.openxmlformats.org/officeDocument/2006/relationships/image" Target="../media/image33.jpeg"/><Relationship Id="rId1" Type="http://schemas.openxmlformats.org/officeDocument/2006/relationships/slideLayout" Target="../slideLayouts/slideLayout6.xml"/><Relationship Id="rId6" Type="http://schemas.openxmlformats.org/officeDocument/2006/relationships/image" Target="../media/image37.jpeg"/><Relationship Id="rId5" Type="http://schemas.openxmlformats.org/officeDocument/2006/relationships/image" Target="../media/image36.jpeg"/><Relationship Id="rId4" Type="http://schemas.openxmlformats.org/officeDocument/2006/relationships/image" Target="../media/image35.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s://baike.baidu.com/item/%E6%B5%99%E6%B1%9F%E5%A4%A7%E5%AD%A6" TargetMode="External"/><Relationship Id="rId7" Type="http://schemas.openxmlformats.org/officeDocument/2006/relationships/hyperlink" Target="https://baike.baidu.com/item/%E6%8C%82%E5%83%8F%E8%8B%B1%E6%A8%A1/23175493" TargetMode="External"/><Relationship Id="rId2" Type="http://schemas.openxmlformats.org/officeDocument/2006/relationships/hyperlink" Target="https://baike.baidu.com/item/%E6%A0%B8%E8%AF%95%E9%AA%8C/2465639" TargetMode="External"/><Relationship Id="rId1"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hyperlink" Target="https://baike.baidu.com/item/%E4%B8%AD%E5%9B%BD%E5%B7%A5%E7%A8%8B%E9%99%A2" TargetMode="External"/><Relationship Id="rId4" Type="http://schemas.openxmlformats.org/officeDocument/2006/relationships/hyperlink" Target="https://baike.baidu.com/item/%E5%B0%91%E5%B0%86%E5%86%9B%E8%A1%94/18739401" TargetMode="Externa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hyperlink" Target="vrml/robot.wrl" TargetMode="External"/><Relationship Id="rId1" Type="http://schemas.openxmlformats.org/officeDocument/2006/relationships/slideLayout" Target="../slideLayouts/slideLayout2.xml"/><Relationship Id="rId5" Type="http://schemas.openxmlformats.org/officeDocument/2006/relationships/image" Target="../media/image50.jpeg"/><Relationship Id="rId4" Type="http://schemas.openxmlformats.org/officeDocument/2006/relationships/image" Target="../media/image49.jpeg"/></Relationships>
</file>

<file path=ppt/slides/_rels/slide33.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2.xml"/><Relationship Id="rId4" Type="http://schemas.openxmlformats.org/officeDocument/2006/relationships/image" Target="../media/image53.jpe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44.png"/><Relationship Id="rId2" Type="http://schemas.openxmlformats.org/officeDocument/2006/relationships/image" Target="../media/image61.png"/><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2.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8.jpeg"/><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7.wmf"/><Relationship Id="rId7" Type="http://schemas.openxmlformats.org/officeDocument/2006/relationships/image" Target="../media/image86.wmf"/><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89.wmf"/><Relationship Id="rId4" Type="http://schemas.openxmlformats.org/officeDocument/2006/relationships/image" Target="../media/image88.wm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6" descr="机械工程测试技术基础第三版封面">
            <a:extLst>
              <a:ext uri="{FF2B5EF4-FFF2-40B4-BE49-F238E27FC236}">
                <a16:creationId xmlns:a16="http://schemas.microsoft.com/office/drawing/2014/main" id="{F281FC64-A1F3-4E12-84AC-ECADDEF0EAC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4500" y="4610100"/>
            <a:ext cx="1692275" cy="213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5" name="Text Box 17">
            <a:extLst>
              <a:ext uri="{FF2B5EF4-FFF2-40B4-BE49-F238E27FC236}">
                <a16:creationId xmlns:a16="http://schemas.microsoft.com/office/drawing/2014/main" id="{63B865BA-A1DD-4969-B235-0B1B51FD1F22}"/>
              </a:ext>
            </a:extLst>
          </p:cNvPr>
          <p:cNvSpPr txBox="1">
            <a:spLocks noChangeArrowheads="1"/>
          </p:cNvSpPr>
          <p:nvPr/>
        </p:nvSpPr>
        <p:spPr bwMode="auto">
          <a:xfrm>
            <a:off x="5475288" y="2189163"/>
            <a:ext cx="3240087" cy="1938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dirty="0"/>
              <a:t>杨将新</a:t>
            </a:r>
            <a:r>
              <a:rPr lang="en-US" altLang="zh-CN" sz="2400" b="1" dirty="0"/>
              <a:t>yangjx@zju.edu.cn</a:t>
            </a:r>
          </a:p>
          <a:p>
            <a:pPr eaLnBrk="1" hangingPunct="1">
              <a:spcBef>
                <a:spcPct val="50000"/>
              </a:spcBef>
              <a:buFontTx/>
              <a:buNone/>
            </a:pPr>
            <a:r>
              <a:rPr lang="en-US" altLang="zh-CN" sz="2400" b="1" dirty="0"/>
              <a:t> 87953198</a:t>
            </a:r>
          </a:p>
          <a:p>
            <a:pPr eaLnBrk="1" hangingPunct="1">
              <a:spcBef>
                <a:spcPct val="50000"/>
              </a:spcBef>
              <a:buFontTx/>
              <a:buNone/>
            </a:pPr>
            <a:r>
              <a:rPr lang="en-US" altLang="zh-CN" sz="2400" b="1" dirty="0"/>
              <a:t>13705719021</a:t>
            </a:r>
          </a:p>
        </p:txBody>
      </p:sp>
      <p:sp>
        <p:nvSpPr>
          <p:cNvPr id="3076" name="Text Box 18">
            <a:extLst>
              <a:ext uri="{FF2B5EF4-FFF2-40B4-BE49-F238E27FC236}">
                <a16:creationId xmlns:a16="http://schemas.microsoft.com/office/drawing/2014/main" id="{96A53E09-A15C-44A2-A783-535163337AA7}"/>
              </a:ext>
            </a:extLst>
          </p:cNvPr>
          <p:cNvSpPr txBox="1">
            <a:spLocks noChangeArrowheads="1"/>
          </p:cNvSpPr>
          <p:nvPr/>
        </p:nvSpPr>
        <p:spPr bwMode="auto">
          <a:xfrm>
            <a:off x="-324544" y="620688"/>
            <a:ext cx="8569326"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130000"/>
              </a:lnSpc>
              <a:spcBef>
                <a:spcPct val="0"/>
              </a:spcBef>
              <a:buFontTx/>
              <a:buNone/>
            </a:pPr>
            <a:r>
              <a:rPr kumimoji="1" lang="zh-CN" altLang="en-US" sz="4800" b="1" dirty="0">
                <a:solidFill>
                  <a:srgbClr val="0000FF"/>
                </a:solidFill>
                <a:latin typeface="方正舒体" pitchFamily="2" charset="-122"/>
                <a:ea typeface="方正舒体" pitchFamily="2" charset="-122"/>
              </a:rPr>
              <a:t>机械工程</a:t>
            </a:r>
            <a:r>
              <a:rPr kumimoji="1" lang="zh-CN" altLang="zh-CN" sz="4800" b="1" dirty="0">
                <a:solidFill>
                  <a:srgbClr val="0000FF"/>
                </a:solidFill>
                <a:latin typeface="方正舒体" pitchFamily="2" charset="-122"/>
                <a:ea typeface="方正舒体" pitchFamily="2" charset="-122"/>
              </a:rPr>
              <a:t>测试技术</a:t>
            </a:r>
            <a:endParaRPr kumimoji="1" lang="zh-CN" altLang="en-US" sz="4800" b="1" dirty="0">
              <a:solidFill>
                <a:srgbClr val="0000FF"/>
              </a:solidFill>
              <a:latin typeface="方正舒体" pitchFamily="2" charset="-122"/>
              <a:ea typeface="方正舒体" pitchFamily="2" charset="-122"/>
            </a:endParaRPr>
          </a:p>
          <a:p>
            <a:pPr algn="ctr" eaLnBrk="1" hangingPunct="1">
              <a:lnSpc>
                <a:spcPct val="130000"/>
              </a:lnSpc>
              <a:spcBef>
                <a:spcPct val="0"/>
              </a:spcBef>
              <a:buFontTx/>
              <a:buNone/>
            </a:pPr>
            <a:r>
              <a:rPr kumimoji="1" lang="zh-CN" altLang="en-US" sz="4800" b="1" dirty="0">
                <a:solidFill>
                  <a:srgbClr val="0000FF"/>
                </a:solidFill>
                <a:latin typeface="Times New Roman" panose="02020603050405020304" pitchFamily="18" charset="0"/>
                <a:ea typeface="黑体" panose="02010609060101010101" pitchFamily="49" charset="-122"/>
              </a:rPr>
              <a:t>                      </a:t>
            </a:r>
            <a:endParaRPr kumimoji="1" lang="zh-CN" altLang="en-US" sz="4800" b="1" dirty="0">
              <a:solidFill>
                <a:srgbClr val="0000FF"/>
              </a:solidFill>
              <a:latin typeface="Times New Roman" panose="02020603050405020304" pitchFamily="18" charset="0"/>
              <a:ea typeface="隶书" pitchFamily="49" charset="-122"/>
            </a:endParaRPr>
          </a:p>
        </p:txBody>
      </p:sp>
      <p:pic>
        <p:nvPicPr>
          <p:cNvPr id="3077" name="图片 1">
            <a:extLst>
              <a:ext uri="{FF2B5EF4-FFF2-40B4-BE49-F238E27FC236}">
                <a16:creationId xmlns:a16="http://schemas.microsoft.com/office/drawing/2014/main" id="{3B1C4C2F-944F-454F-BBEE-8CEE11057FD6}"/>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63775" y="4578350"/>
            <a:ext cx="1435100" cy="202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078" name="对象 3">
            <a:extLst>
              <a:ext uri="{FF2B5EF4-FFF2-40B4-BE49-F238E27FC236}">
                <a16:creationId xmlns:a16="http://schemas.microsoft.com/office/drawing/2014/main" id="{4A08A9EB-4969-484F-8945-AB8B85D1090C}"/>
              </a:ext>
            </a:extLst>
          </p:cNvPr>
          <p:cNvGraphicFramePr>
            <a:graphicFrameLocks noChangeAspect="1"/>
          </p:cNvGraphicFramePr>
          <p:nvPr/>
        </p:nvGraphicFramePr>
        <p:xfrm>
          <a:off x="5664200" y="4648200"/>
          <a:ext cx="1435100" cy="1971675"/>
        </p:xfrm>
        <a:graphic>
          <a:graphicData uri="http://schemas.openxmlformats.org/presentationml/2006/ole">
            <mc:AlternateContent xmlns:mc="http://schemas.openxmlformats.org/markup-compatibility/2006">
              <mc:Choice xmlns:v="urn:schemas-microsoft-com:vml" Requires="v">
                <p:oleObj spid="_x0000_s1026" name="BMP 图像" r:id="rId6" imgW="0" imgH="0" progId="Paint.Picture">
                  <p:embed/>
                </p:oleObj>
              </mc:Choice>
              <mc:Fallback>
                <p:oleObj name="BMP 图像" r:id="rId6" imgW="0" imgH="0" progId="Paint.Picture">
                  <p:embed/>
                  <p:pic>
                    <p:nvPicPr>
                      <p:cNvPr id="0" name="对象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64200" y="4648200"/>
                        <a:ext cx="1435100" cy="197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pic>
        <p:nvPicPr>
          <p:cNvPr id="3079" name="图片 5">
            <a:extLst>
              <a:ext uri="{FF2B5EF4-FFF2-40B4-BE49-F238E27FC236}">
                <a16:creationId xmlns:a16="http://schemas.microsoft.com/office/drawing/2014/main" id="{92A77104-6012-40AA-9446-EE5A159146E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73925" y="4641850"/>
            <a:ext cx="1397000" cy="194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80" name="图片 2">
            <a:extLst>
              <a:ext uri="{FF2B5EF4-FFF2-40B4-BE49-F238E27FC236}">
                <a16:creationId xmlns:a16="http://schemas.microsoft.com/office/drawing/2014/main" id="{C7C69F4C-7887-4681-857E-E66C06A53BC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6675" y="4479925"/>
            <a:ext cx="1598613" cy="219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0A1D666E-5FA0-83E5-66F1-744F4F604FEB}"/>
              </a:ext>
            </a:extLst>
          </p:cNvPr>
          <p:cNvGraphicFramePr>
            <a:graphicFrameLocks noChangeAspect="1"/>
          </p:cNvGraphicFramePr>
          <p:nvPr>
            <p:extLst>
              <p:ext uri="{D42A27DB-BD31-4B8C-83A1-F6EECF244321}">
                <p14:modId xmlns:p14="http://schemas.microsoft.com/office/powerpoint/2010/main" val="1824976559"/>
              </p:ext>
            </p:extLst>
          </p:nvPr>
        </p:nvGraphicFramePr>
        <p:xfrm>
          <a:off x="1066792" y="3501008"/>
          <a:ext cx="6290336" cy="2624559"/>
        </p:xfrm>
        <a:graphic>
          <a:graphicData uri="http://schemas.openxmlformats.org/presentationml/2006/ole">
            <mc:AlternateContent xmlns:mc="http://schemas.openxmlformats.org/markup-compatibility/2006">
              <mc:Choice xmlns:v="urn:schemas-microsoft-com:vml" Requires="v">
                <p:oleObj spid="_x0000_s2050" name="Bitmap Image" r:id="rId3" imgW="4641840" imgH="1936800" progId="PBrush">
                  <p:embed/>
                </p:oleObj>
              </mc:Choice>
              <mc:Fallback>
                <p:oleObj name="Bitmap Image" r:id="rId3" imgW="4641840" imgH="1936800" progId="PBrush">
                  <p:embed/>
                  <p:pic>
                    <p:nvPicPr>
                      <p:cNvPr id="7" name="对象 6">
                        <a:extLst>
                          <a:ext uri="{FF2B5EF4-FFF2-40B4-BE49-F238E27FC236}">
                            <a16:creationId xmlns:a16="http://schemas.microsoft.com/office/drawing/2014/main" id="{CA2F0DF3-75F7-BDA8-1B94-3F3A2A4D7844}"/>
                          </a:ext>
                        </a:extLst>
                      </p:cNvPr>
                      <p:cNvPicPr/>
                      <p:nvPr/>
                    </p:nvPicPr>
                    <p:blipFill>
                      <a:blip r:embed="rId4"/>
                      <a:stretch>
                        <a:fillRect/>
                      </a:stretch>
                    </p:blipFill>
                    <p:spPr>
                      <a:xfrm>
                        <a:off x="1066792" y="3501008"/>
                        <a:ext cx="6290336" cy="2624559"/>
                      </a:xfrm>
                      <a:prstGeom prst="rect">
                        <a:avLst/>
                      </a:prstGeom>
                    </p:spPr>
                  </p:pic>
                </p:oleObj>
              </mc:Fallback>
            </mc:AlternateContent>
          </a:graphicData>
        </a:graphic>
      </p:graphicFrame>
      <p:pic>
        <p:nvPicPr>
          <p:cNvPr id="3" name="图片 2">
            <a:extLst>
              <a:ext uri="{FF2B5EF4-FFF2-40B4-BE49-F238E27FC236}">
                <a16:creationId xmlns:a16="http://schemas.microsoft.com/office/drawing/2014/main" id="{ECCEF671-C822-7116-1E92-24222E9CC156}"/>
              </a:ext>
            </a:extLst>
          </p:cNvPr>
          <p:cNvPicPr>
            <a:picLocks noChangeAspect="1"/>
          </p:cNvPicPr>
          <p:nvPr/>
        </p:nvPicPr>
        <p:blipFill>
          <a:blip r:embed="rId5"/>
          <a:stretch>
            <a:fillRect/>
          </a:stretch>
        </p:blipFill>
        <p:spPr>
          <a:xfrm>
            <a:off x="1619672" y="332656"/>
            <a:ext cx="4752528" cy="2700117"/>
          </a:xfrm>
          <a:prstGeom prst="rect">
            <a:avLst/>
          </a:prstGeom>
        </p:spPr>
      </p:pic>
      <p:sp>
        <p:nvSpPr>
          <p:cNvPr id="4" name="文本框 3">
            <a:extLst>
              <a:ext uri="{FF2B5EF4-FFF2-40B4-BE49-F238E27FC236}">
                <a16:creationId xmlns:a16="http://schemas.microsoft.com/office/drawing/2014/main" id="{8B49C77C-91C9-5023-0CBB-7C3A94588033}"/>
              </a:ext>
            </a:extLst>
          </p:cNvPr>
          <p:cNvSpPr txBox="1"/>
          <p:nvPr/>
        </p:nvSpPr>
        <p:spPr>
          <a:xfrm>
            <a:off x="7137199" y="1132511"/>
            <a:ext cx="576064" cy="1569660"/>
          </a:xfrm>
          <a:prstGeom prst="rect">
            <a:avLst/>
          </a:prstGeom>
          <a:noFill/>
        </p:spPr>
        <p:txBody>
          <a:bodyPr wrap="square" rtlCol="0">
            <a:spAutoFit/>
          </a:bodyPr>
          <a:lstStyle/>
          <a:p>
            <a:r>
              <a:rPr lang="zh-CN" altLang="en-US" sz="2400" b="1" dirty="0"/>
              <a:t>数控机床</a:t>
            </a:r>
          </a:p>
        </p:txBody>
      </p:sp>
      <p:sp>
        <p:nvSpPr>
          <p:cNvPr id="5" name="文本框 4">
            <a:extLst>
              <a:ext uri="{FF2B5EF4-FFF2-40B4-BE49-F238E27FC236}">
                <a16:creationId xmlns:a16="http://schemas.microsoft.com/office/drawing/2014/main" id="{9EFD18DC-01B6-F9E1-D814-63F1DAEF7075}"/>
              </a:ext>
            </a:extLst>
          </p:cNvPr>
          <p:cNvSpPr txBox="1"/>
          <p:nvPr/>
        </p:nvSpPr>
        <p:spPr>
          <a:xfrm>
            <a:off x="7884368" y="4028457"/>
            <a:ext cx="576064" cy="1569660"/>
          </a:xfrm>
          <a:prstGeom prst="rect">
            <a:avLst/>
          </a:prstGeom>
          <a:noFill/>
        </p:spPr>
        <p:txBody>
          <a:bodyPr wrap="square" rtlCol="0">
            <a:spAutoFit/>
          </a:bodyPr>
          <a:lstStyle/>
          <a:p>
            <a:r>
              <a:rPr lang="zh-CN" altLang="en-US" sz="2400" b="1" dirty="0"/>
              <a:t>智能机床</a:t>
            </a:r>
          </a:p>
        </p:txBody>
      </p:sp>
      <p:sp>
        <p:nvSpPr>
          <p:cNvPr id="6" name="标题 1">
            <a:extLst>
              <a:ext uri="{FF2B5EF4-FFF2-40B4-BE49-F238E27FC236}">
                <a16:creationId xmlns:a16="http://schemas.microsoft.com/office/drawing/2014/main" id="{14FCFD24-3A39-A79A-0967-8BCB97112825}"/>
              </a:ext>
            </a:extLst>
          </p:cNvPr>
          <p:cNvSpPr txBox="1">
            <a:spLocks/>
          </p:cNvSpPr>
          <p:nvPr/>
        </p:nvSpPr>
        <p:spPr>
          <a:xfrm>
            <a:off x="-1" y="75226"/>
            <a:ext cx="3957401" cy="584775"/>
          </a:xfrm>
          <a:prstGeom prst="rect">
            <a:avLst/>
          </a:prstGeom>
        </p:spPr>
        <p:txBody>
          <a:bodyPr wrap="square">
            <a:spAutoFit/>
          </a:bodyPr>
          <a:lstStyle>
            <a:defPPr>
              <a:defRPr lang="zh-CN"/>
            </a:defPPr>
            <a:lvl1pPr algn="r">
              <a:defRPr sz="3200" b="1" spc="240">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240" normalizeH="0" baseline="0" noProof="0" dirty="0">
                <a:ln>
                  <a:noFill/>
                </a:ln>
                <a:solidFill>
                  <a:srgbClr val="C00000"/>
                </a:solidFill>
                <a:effectLst/>
                <a:uLnTx/>
                <a:uFillTx/>
                <a:latin typeface="微软雅黑" pitchFamily="34" charset="-122"/>
                <a:ea typeface="微软雅黑" pitchFamily="34" charset="-122"/>
                <a:cs typeface="+mn-cs"/>
              </a:rPr>
              <a:t>智能产品</a:t>
            </a:r>
          </a:p>
        </p:txBody>
      </p:sp>
    </p:spTree>
    <p:extLst>
      <p:ext uri="{BB962C8B-B14F-4D97-AF65-F5344CB8AC3E}">
        <p14:creationId xmlns:p14="http://schemas.microsoft.com/office/powerpoint/2010/main" val="23561499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901700"/>
            <a:ext cx="9093200" cy="5740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1"/>
          <p:cNvSpPr>
            <a:spLocks noChangeArrowheads="1"/>
          </p:cNvSpPr>
          <p:nvPr/>
        </p:nvSpPr>
        <p:spPr bwMode="auto">
          <a:xfrm>
            <a:off x="393700" y="1473200"/>
            <a:ext cx="990600" cy="25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该生产什么</a:t>
            </a: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1" name="TextBox 1"/>
          <p:cNvSpPr>
            <a:spLocks noChangeArrowheads="1"/>
          </p:cNvSpPr>
          <p:nvPr/>
        </p:nvSpPr>
        <p:spPr bwMode="auto">
          <a:xfrm>
            <a:off x="304800" y="4851400"/>
            <a:ext cx="393700" cy="55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marL="0" marR="0" lvl="0" indent="0" algn="l" defTabSz="914400" rtl="0" eaLnBrk="1" fontAlgn="auto" latinLnBrk="0" hangingPunct="1">
              <a:lnSpc>
                <a:spcPts val="2000"/>
              </a:lnSpc>
              <a:spcBef>
                <a:spcPts val="0"/>
              </a:spcBef>
              <a:spcAft>
                <a:spcPts val="0"/>
              </a:spcAft>
              <a:buClrTx/>
              <a:buSzTx/>
              <a:buFontTx/>
              <a:buNone/>
              <a:tabLst/>
              <a:defRPr/>
            </a:pP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质量</a:t>
            </a:r>
            <a:endParaRPr kumimoji="0" lang="zh-CN" altLang="en-US"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auto" latinLnBrk="0" hangingPunct="1">
              <a:lnSpc>
                <a:spcPts val="2300"/>
              </a:lnSpc>
              <a:spcBef>
                <a:spcPts val="0"/>
              </a:spcBef>
              <a:spcAft>
                <a:spcPts val="0"/>
              </a:spcAft>
              <a:buClrTx/>
              <a:buSzTx/>
              <a:buFontTx/>
              <a:buNone/>
              <a:tabLst/>
              <a:defRPr/>
            </a:pP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管控</a:t>
            </a: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2" name="TextBox 1"/>
          <p:cNvSpPr>
            <a:spLocks noChangeArrowheads="1"/>
          </p:cNvSpPr>
          <p:nvPr/>
        </p:nvSpPr>
        <p:spPr bwMode="auto">
          <a:xfrm>
            <a:off x="215900" y="1930400"/>
            <a:ext cx="12065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Whattoproduce</a:t>
            </a: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3" name="TextBox 1"/>
          <p:cNvSpPr>
            <a:spLocks noChangeArrowheads="1"/>
          </p:cNvSpPr>
          <p:nvPr/>
        </p:nvSpPr>
        <p:spPr bwMode="auto">
          <a:xfrm>
            <a:off x="2882900" y="2019300"/>
            <a:ext cx="1447800" cy="48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90500" algn="l"/>
              </a:tabLst>
              <a:defRPr>
                <a:solidFill>
                  <a:schemeClr val="tx1"/>
                </a:solidFill>
                <a:latin typeface="Arial" panose="020B0604020202020204" pitchFamily="34" charset="0"/>
              </a:defRPr>
            </a:lvl1pPr>
            <a:lvl2pPr>
              <a:tabLst>
                <a:tab pos="190500" algn="l"/>
              </a:tabLst>
              <a:defRPr>
                <a:solidFill>
                  <a:schemeClr val="tx1"/>
                </a:solidFill>
                <a:latin typeface="Arial" panose="020B0604020202020204" pitchFamily="34" charset="0"/>
              </a:defRPr>
            </a:lvl2pPr>
            <a:lvl3pPr>
              <a:tabLst>
                <a:tab pos="190500" algn="l"/>
              </a:tabLst>
              <a:defRPr>
                <a:solidFill>
                  <a:schemeClr val="tx1"/>
                </a:solidFill>
                <a:latin typeface="Arial" panose="020B0604020202020204" pitchFamily="34" charset="0"/>
              </a:defRPr>
            </a:lvl3pPr>
            <a:lvl4pPr>
              <a:tabLst>
                <a:tab pos="190500" algn="l"/>
              </a:tabLst>
              <a:defRPr>
                <a:solidFill>
                  <a:schemeClr val="tx1"/>
                </a:solidFill>
                <a:latin typeface="Arial" panose="020B0604020202020204" pitchFamily="34" charset="0"/>
              </a:defRPr>
            </a:lvl4pPr>
            <a:lvl5pPr>
              <a:tabLst>
                <a:tab pos="1905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1905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1905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1905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1905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1200"/>
              </a:lnSpc>
              <a:spcBef>
                <a:spcPts val="0"/>
              </a:spcBef>
              <a:spcAft>
                <a:spcPts val="0"/>
              </a:spcAft>
              <a:buClrTx/>
              <a:buSzTx/>
              <a:buFontTx/>
              <a:buNone/>
              <a:tabLst>
                <a:tab pos="190500" algn="l"/>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Statusofequipment</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endParaRPr>
          </a:p>
          <a:p>
            <a:pPr marL="0" marR="0" lvl="0" indent="0" algn="l" defTabSz="914400" rtl="0" eaLnBrk="1" fontAlgn="auto" latinLnBrk="0" hangingPunct="1">
              <a:lnSpc>
                <a:spcPts val="2500"/>
              </a:lnSpc>
              <a:spcBef>
                <a:spcPts val="0"/>
              </a:spcBef>
              <a:spcAft>
                <a:spcPts val="0"/>
              </a:spcAft>
              <a:buClrTx/>
              <a:buSzTx/>
              <a:buFontTx/>
              <a:buNone/>
              <a:tabLst>
                <a:tab pos="1905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设备状态</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4" name="TextBox 1"/>
          <p:cNvSpPr>
            <a:spLocks noChangeArrowheads="1"/>
          </p:cNvSpPr>
          <p:nvPr/>
        </p:nvSpPr>
        <p:spPr bwMode="auto">
          <a:xfrm>
            <a:off x="5880100" y="1600200"/>
            <a:ext cx="30480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Overallproductionmonitoringandcontrol</a:t>
            </a: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17" name="TextBox 1"/>
          <p:cNvSpPr>
            <a:spLocks noChangeArrowheads="1"/>
          </p:cNvSpPr>
          <p:nvPr/>
        </p:nvSpPr>
        <p:spPr bwMode="auto">
          <a:xfrm>
            <a:off x="7759700" y="2133600"/>
            <a:ext cx="12192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330200" algn="l"/>
              </a:tabLst>
              <a:defRPr>
                <a:solidFill>
                  <a:schemeClr val="tx1"/>
                </a:solidFill>
                <a:latin typeface="Arial" panose="020B0604020202020204" pitchFamily="34" charset="0"/>
              </a:defRPr>
            </a:lvl1pPr>
            <a:lvl2pPr>
              <a:tabLst>
                <a:tab pos="330200" algn="l"/>
              </a:tabLst>
              <a:defRPr>
                <a:solidFill>
                  <a:schemeClr val="tx1"/>
                </a:solidFill>
                <a:latin typeface="Arial" panose="020B0604020202020204" pitchFamily="34" charset="0"/>
              </a:defRPr>
            </a:lvl2pPr>
            <a:lvl3pPr>
              <a:tabLst>
                <a:tab pos="330200" algn="l"/>
              </a:tabLst>
              <a:defRPr>
                <a:solidFill>
                  <a:schemeClr val="tx1"/>
                </a:solidFill>
                <a:latin typeface="Arial" panose="020B0604020202020204" pitchFamily="34" charset="0"/>
              </a:defRPr>
            </a:lvl3pPr>
            <a:lvl4pPr>
              <a:tabLst>
                <a:tab pos="330200" algn="l"/>
              </a:tabLst>
              <a:defRPr>
                <a:solidFill>
                  <a:schemeClr val="tx1"/>
                </a:solidFill>
                <a:latin typeface="Arial" panose="020B0604020202020204" pitchFamily="34" charset="0"/>
              </a:defRPr>
            </a:lvl4pPr>
            <a:lvl5pPr>
              <a:tabLst>
                <a:tab pos="3302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3302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3302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3302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3302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1200"/>
              </a:lnSpc>
              <a:spcBef>
                <a:spcPts val="0"/>
              </a:spcBef>
              <a:spcAft>
                <a:spcPts val="0"/>
              </a:spcAft>
              <a:buClrTx/>
              <a:buSzTx/>
              <a:buFontTx/>
              <a:buNone/>
              <a:tabLst>
                <a:tab pos="330200" algn="l"/>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Workinstruction</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endParaRPr>
          </a:p>
          <a:p>
            <a:pPr marL="0" marR="0" lvl="0" indent="0" algn="l" defTabSz="914400" rtl="0" eaLnBrk="1" fontAlgn="auto" latinLnBrk="0" hangingPunct="1">
              <a:lnSpc>
                <a:spcPts val="2900"/>
              </a:lnSpc>
              <a:spcBef>
                <a:spcPts val="0"/>
              </a:spcBef>
              <a:spcAft>
                <a:spcPts val="0"/>
              </a:spcAft>
              <a:buClrTx/>
              <a:buSzTx/>
              <a:buFontTx/>
              <a:buNone/>
              <a:tabLst>
                <a:tab pos="3302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作业指导</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19" name="TextBox 1"/>
          <p:cNvSpPr>
            <a:spLocks noChangeArrowheads="1"/>
          </p:cNvSpPr>
          <p:nvPr/>
        </p:nvSpPr>
        <p:spPr bwMode="auto">
          <a:xfrm>
            <a:off x="5130800" y="1981200"/>
            <a:ext cx="13843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279400" algn="l"/>
              </a:tabLst>
              <a:defRPr>
                <a:solidFill>
                  <a:schemeClr val="tx1"/>
                </a:solidFill>
                <a:latin typeface="Arial" panose="020B0604020202020204" pitchFamily="34" charset="0"/>
              </a:defRPr>
            </a:lvl1pPr>
            <a:lvl2pPr>
              <a:tabLst>
                <a:tab pos="279400" algn="l"/>
              </a:tabLst>
              <a:defRPr>
                <a:solidFill>
                  <a:schemeClr val="tx1"/>
                </a:solidFill>
                <a:latin typeface="Arial" panose="020B0604020202020204" pitchFamily="34" charset="0"/>
              </a:defRPr>
            </a:lvl2pPr>
            <a:lvl3pPr>
              <a:tabLst>
                <a:tab pos="279400" algn="l"/>
              </a:tabLst>
              <a:defRPr>
                <a:solidFill>
                  <a:schemeClr val="tx1"/>
                </a:solidFill>
                <a:latin typeface="Arial" panose="020B0604020202020204" pitchFamily="34" charset="0"/>
              </a:defRPr>
            </a:lvl3pPr>
            <a:lvl4pPr>
              <a:tabLst>
                <a:tab pos="279400" algn="l"/>
              </a:tabLst>
              <a:defRPr>
                <a:solidFill>
                  <a:schemeClr val="tx1"/>
                </a:solidFill>
                <a:latin typeface="Arial" panose="020B0604020202020204" pitchFamily="34" charset="0"/>
              </a:defRPr>
            </a:lvl4pPr>
            <a:lvl5pPr>
              <a:tabLst>
                <a:tab pos="2794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2794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2794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2794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2794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1200"/>
              </a:lnSpc>
              <a:spcBef>
                <a:spcPts val="0"/>
              </a:spcBef>
              <a:spcAft>
                <a:spcPts val="0"/>
              </a:spcAft>
              <a:buClrTx/>
              <a:buSzTx/>
              <a:buFontTx/>
              <a:buNone/>
              <a:tabLst>
                <a:tab pos="279400" algn="l"/>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Productionstatistic</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endParaRPr>
          </a:p>
          <a:p>
            <a:pPr marL="0" marR="0" lvl="0" indent="0" algn="l" defTabSz="914400" rtl="0" eaLnBrk="1" fontAlgn="auto" latinLnBrk="0" hangingPunct="1">
              <a:lnSpc>
                <a:spcPts val="3000"/>
              </a:lnSpc>
              <a:spcBef>
                <a:spcPts val="0"/>
              </a:spcBef>
              <a:spcAft>
                <a:spcPts val="0"/>
              </a:spcAft>
              <a:buClrTx/>
              <a:buSzTx/>
              <a:buFontTx/>
              <a:buNone/>
              <a:tabLst>
                <a:tab pos="2794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生产统计</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0" name="TextBox 1"/>
          <p:cNvSpPr>
            <a:spLocks noChangeArrowheads="1"/>
          </p:cNvSpPr>
          <p:nvPr/>
        </p:nvSpPr>
        <p:spPr bwMode="auto">
          <a:xfrm>
            <a:off x="63500" y="4572000"/>
            <a:ext cx="1104900" cy="15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p>
            <a:pPr marL="0" marR="0" lvl="0" indent="0" algn="l" defTabSz="914400" rtl="0" eaLnBrk="1" fontAlgn="auto" latinLnBrk="0" hangingPunct="1">
              <a:lnSpc>
                <a:spcPts val="1200"/>
              </a:lnSpc>
              <a:spcBef>
                <a:spcPts val="0"/>
              </a:spcBef>
              <a:spcAft>
                <a:spcPts val="0"/>
              </a:spcAft>
              <a:buClrTx/>
              <a:buSzTx/>
              <a:buFontTx/>
              <a:buNone/>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Qualitycontrol</a:t>
            </a:r>
            <a:endParaRPr kumimoji="0" lang="zh-CN" altLang="en-US" sz="18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21" name="TextBox 1"/>
          <p:cNvSpPr>
            <a:spLocks noChangeArrowheads="1"/>
          </p:cNvSpPr>
          <p:nvPr/>
        </p:nvSpPr>
        <p:spPr bwMode="auto">
          <a:xfrm>
            <a:off x="3251200" y="5880100"/>
            <a:ext cx="165100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01600" algn="l"/>
              </a:tabLst>
              <a:defRPr>
                <a:solidFill>
                  <a:schemeClr val="tx1"/>
                </a:solidFill>
                <a:latin typeface="Arial" panose="020B0604020202020204" pitchFamily="34" charset="0"/>
              </a:defRPr>
            </a:lvl1pPr>
            <a:lvl2pPr>
              <a:tabLst>
                <a:tab pos="101600" algn="l"/>
              </a:tabLst>
              <a:defRPr>
                <a:solidFill>
                  <a:schemeClr val="tx1"/>
                </a:solidFill>
                <a:latin typeface="Arial" panose="020B0604020202020204" pitchFamily="34" charset="0"/>
              </a:defRPr>
            </a:lvl2pPr>
            <a:lvl3pPr>
              <a:tabLst>
                <a:tab pos="101600" algn="l"/>
              </a:tabLst>
              <a:defRPr>
                <a:solidFill>
                  <a:schemeClr val="tx1"/>
                </a:solidFill>
                <a:latin typeface="Arial" panose="020B0604020202020204" pitchFamily="34" charset="0"/>
              </a:defRPr>
            </a:lvl3pPr>
            <a:lvl4pPr>
              <a:tabLst>
                <a:tab pos="101600" algn="l"/>
              </a:tabLst>
              <a:defRPr>
                <a:solidFill>
                  <a:schemeClr val="tx1"/>
                </a:solidFill>
                <a:latin typeface="Arial" panose="020B0604020202020204" pitchFamily="34" charset="0"/>
              </a:defRPr>
            </a:lvl4pPr>
            <a:lvl5pPr>
              <a:tabLst>
                <a:tab pos="1016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1016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1016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1016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1016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2000"/>
              </a:lnSpc>
              <a:spcBef>
                <a:spcPts val="0"/>
              </a:spcBef>
              <a:spcAft>
                <a:spcPts val="0"/>
              </a:spcAft>
              <a:buClrTx/>
              <a:buSzTx/>
              <a:buFontTx/>
              <a:buNone/>
              <a:tabLst>
                <a:tab pos="1016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物料准时配送</a:t>
            </a:r>
            <a:endParaRPr kumimoji="0" lang="zh-CN" altLang="en-US"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auto" latinLnBrk="0" hangingPunct="1">
              <a:lnSpc>
                <a:spcPts val="2000"/>
              </a:lnSpc>
              <a:spcBef>
                <a:spcPts val="0"/>
              </a:spcBef>
              <a:spcAft>
                <a:spcPts val="0"/>
              </a:spcAft>
              <a:buClrTx/>
              <a:buSzTx/>
              <a:buFontTx/>
              <a:buNone/>
              <a:tabLst>
                <a:tab pos="101600" algn="l"/>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JITmaterialdelivering</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2" name="TextBox 1"/>
          <p:cNvSpPr>
            <a:spLocks noChangeArrowheads="1"/>
          </p:cNvSpPr>
          <p:nvPr/>
        </p:nvSpPr>
        <p:spPr bwMode="auto">
          <a:xfrm>
            <a:off x="5410200" y="4940300"/>
            <a:ext cx="1714500" cy="148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114300" algn="l"/>
                <a:tab pos="342900" algn="l"/>
                <a:tab pos="520700" algn="l"/>
              </a:tabLst>
              <a:defRPr>
                <a:solidFill>
                  <a:schemeClr val="tx1"/>
                </a:solidFill>
                <a:latin typeface="Arial" panose="020B0604020202020204" pitchFamily="34" charset="0"/>
              </a:defRPr>
            </a:lvl1pPr>
            <a:lvl2pPr>
              <a:tabLst>
                <a:tab pos="114300" algn="l"/>
                <a:tab pos="342900" algn="l"/>
                <a:tab pos="520700" algn="l"/>
              </a:tabLst>
              <a:defRPr>
                <a:solidFill>
                  <a:schemeClr val="tx1"/>
                </a:solidFill>
                <a:latin typeface="Arial" panose="020B0604020202020204" pitchFamily="34" charset="0"/>
              </a:defRPr>
            </a:lvl2pPr>
            <a:lvl3pPr>
              <a:tabLst>
                <a:tab pos="114300" algn="l"/>
                <a:tab pos="342900" algn="l"/>
                <a:tab pos="520700" algn="l"/>
              </a:tabLst>
              <a:defRPr>
                <a:solidFill>
                  <a:schemeClr val="tx1"/>
                </a:solidFill>
                <a:latin typeface="Arial" panose="020B0604020202020204" pitchFamily="34" charset="0"/>
              </a:defRPr>
            </a:lvl3pPr>
            <a:lvl4pPr>
              <a:tabLst>
                <a:tab pos="114300" algn="l"/>
                <a:tab pos="342900" algn="l"/>
                <a:tab pos="520700" algn="l"/>
              </a:tabLst>
              <a:defRPr>
                <a:solidFill>
                  <a:schemeClr val="tx1"/>
                </a:solidFill>
                <a:latin typeface="Arial" panose="020B0604020202020204" pitchFamily="34" charset="0"/>
              </a:defRPr>
            </a:lvl4pPr>
            <a:lvl5pPr>
              <a:tabLst>
                <a:tab pos="114300" algn="l"/>
                <a:tab pos="342900" algn="l"/>
                <a:tab pos="5207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114300" algn="l"/>
                <a:tab pos="342900" algn="l"/>
                <a:tab pos="5207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114300" algn="l"/>
                <a:tab pos="342900" algn="l"/>
                <a:tab pos="5207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114300" algn="l"/>
                <a:tab pos="342900" algn="l"/>
                <a:tab pos="5207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114300" algn="l"/>
                <a:tab pos="342900" algn="l"/>
                <a:tab pos="5207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2000"/>
              </a:lnSpc>
              <a:spcBef>
                <a:spcPts val="0"/>
              </a:spcBef>
              <a:spcAft>
                <a:spcPts val="0"/>
              </a:spcAft>
              <a:buClrTx/>
              <a:buSzTx/>
              <a:buFontTx/>
              <a:buNone/>
              <a:tabLst>
                <a:tab pos="114300" algn="l"/>
                <a:tab pos="342900" algn="l"/>
                <a:tab pos="5207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生产防错系统</a:t>
            </a:r>
            <a:endParaRPr kumimoji="0" lang="zh-CN" altLang="en-US"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auto" latinLnBrk="0" hangingPunct="1">
              <a:lnSpc>
                <a:spcPts val="1000"/>
              </a:lnSpc>
              <a:spcBef>
                <a:spcPts val="0"/>
              </a:spcBef>
              <a:spcAft>
                <a:spcPts val="0"/>
              </a:spcAft>
              <a:buClrTx/>
              <a:buSzTx/>
              <a:buFontTx/>
              <a:buNone/>
              <a:tabLst>
                <a:tab pos="114300" algn="l"/>
                <a:tab pos="342900" algn="l"/>
                <a:tab pos="520700" algn="l"/>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1600"/>
              </a:lnSpc>
              <a:spcBef>
                <a:spcPts val="0"/>
              </a:spcBef>
              <a:spcAft>
                <a:spcPts val="0"/>
              </a:spcAft>
              <a:buClrTx/>
              <a:buSzTx/>
              <a:buFontTx/>
              <a:buNone/>
              <a:tabLst>
                <a:tab pos="114300" algn="l"/>
                <a:tab pos="342900" algn="l"/>
                <a:tab pos="520700" algn="l"/>
              </a:tabLst>
              <a:defRPr/>
            </a:pP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Error-proofing</a:t>
            </a:r>
            <a:endParaRPr kumimoji="0" lang="zh-CN" altLang="en-US"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endParaRPr>
          </a:p>
          <a:p>
            <a:pPr marL="0" marR="0" lvl="0" indent="0" algn="l" defTabSz="914400" rtl="0" eaLnBrk="1" fontAlgn="auto" latinLnBrk="0" hangingPunct="1">
              <a:lnSpc>
                <a:spcPts val="1000"/>
              </a:lnSpc>
              <a:spcBef>
                <a:spcPts val="0"/>
              </a:spcBef>
              <a:spcAft>
                <a:spcPts val="0"/>
              </a:spcAft>
              <a:buClrTx/>
              <a:buSzTx/>
              <a:buFontTx/>
              <a:buNone/>
              <a:tabLst>
                <a:tab pos="114300" algn="l"/>
                <a:tab pos="342900" algn="l"/>
                <a:tab pos="520700" algn="l"/>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1000"/>
              </a:lnSpc>
              <a:spcBef>
                <a:spcPts val="0"/>
              </a:spcBef>
              <a:spcAft>
                <a:spcPts val="0"/>
              </a:spcAft>
              <a:buClrTx/>
              <a:buSzTx/>
              <a:buFontTx/>
              <a:buNone/>
              <a:tabLst>
                <a:tab pos="114300" algn="l"/>
                <a:tab pos="342900" algn="l"/>
                <a:tab pos="520700" algn="l"/>
              </a:tabLst>
              <a:defRPr/>
            </a:pPr>
            <a:endParaRPr kumimoji="0" lang="zh-CN" altLang="en-US" sz="1800" b="0" i="0" u="none" strike="noStrike" kern="1200" cap="none" spc="0" normalizeH="0" baseline="0" noProof="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3000"/>
              </a:lnSpc>
              <a:spcBef>
                <a:spcPts val="0"/>
              </a:spcBef>
              <a:spcAft>
                <a:spcPts val="0"/>
              </a:spcAft>
              <a:buClrTx/>
              <a:buSzTx/>
              <a:buFontTx/>
              <a:buNone/>
              <a:tabLst>
                <a:tab pos="114300" algn="l"/>
                <a:tab pos="342900" algn="l"/>
                <a:tab pos="5207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产品及时发运</a:t>
            </a:r>
            <a:endParaRPr kumimoji="0" lang="zh-CN" altLang="en-US" sz="1500" b="1" i="0" u="none" strike="noStrike" kern="1200" cap="none" spc="0" normalizeH="0" baseline="0" noProof="0">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endParaRPr>
          </a:p>
          <a:p>
            <a:pPr marL="0" marR="0" lvl="0" indent="0" algn="l" defTabSz="914400" rtl="0" eaLnBrk="1" fontAlgn="auto" latinLnBrk="0" hangingPunct="1">
              <a:lnSpc>
                <a:spcPts val="2000"/>
              </a:lnSpc>
              <a:spcBef>
                <a:spcPts val="0"/>
              </a:spcBef>
              <a:spcAft>
                <a:spcPts val="0"/>
              </a:spcAft>
              <a:buClrTx/>
              <a:buSzTx/>
              <a:buFontTx/>
              <a:buNone/>
              <a:tabLst>
                <a:tab pos="114300" algn="l"/>
                <a:tab pos="342900" algn="l"/>
                <a:tab pos="520700" algn="l"/>
              </a:tabLst>
              <a:defRPr/>
            </a:pPr>
            <a:r>
              <a:rPr kumimoji="0" lang="en-US" altLang="zh-CN" sz="18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4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mn-cs"/>
                <a:sym typeface="Times New Roman" panose="02020603050405020304" pitchFamily="18" charset="0"/>
              </a:rPr>
              <a:t>Productdelivering</a:t>
            </a:r>
            <a:endParaRPr kumimoji="0" lang="zh-CN" altLang="en-US" sz="1800" b="0" i="0" u="none" strike="noStrike" kern="1200" cap="none" spc="0" normalizeH="0" baseline="0" noProof="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3" name="TextBox 1"/>
          <p:cNvSpPr>
            <a:spLocks noChangeArrowheads="1"/>
          </p:cNvSpPr>
          <p:nvPr/>
        </p:nvSpPr>
        <p:spPr bwMode="auto">
          <a:xfrm>
            <a:off x="215900" y="216915"/>
            <a:ext cx="7502054" cy="12900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a:spAutoFit/>
          </a:bodyPr>
          <a:lstStyle>
            <a:lvl1pPr>
              <a:tabLst>
                <a:tab pos="6286500" algn="l"/>
              </a:tabLst>
              <a:defRPr>
                <a:solidFill>
                  <a:schemeClr val="tx1"/>
                </a:solidFill>
                <a:latin typeface="Arial" panose="020B0604020202020204" pitchFamily="34" charset="0"/>
              </a:defRPr>
            </a:lvl1pPr>
            <a:lvl2pPr>
              <a:tabLst>
                <a:tab pos="6286500" algn="l"/>
              </a:tabLst>
              <a:defRPr>
                <a:solidFill>
                  <a:schemeClr val="tx1"/>
                </a:solidFill>
                <a:latin typeface="Arial" panose="020B0604020202020204" pitchFamily="34" charset="0"/>
              </a:defRPr>
            </a:lvl2pPr>
            <a:lvl3pPr>
              <a:tabLst>
                <a:tab pos="6286500" algn="l"/>
              </a:tabLst>
              <a:defRPr>
                <a:solidFill>
                  <a:schemeClr val="tx1"/>
                </a:solidFill>
                <a:latin typeface="Arial" panose="020B0604020202020204" pitchFamily="34" charset="0"/>
              </a:defRPr>
            </a:lvl3pPr>
            <a:lvl4pPr>
              <a:tabLst>
                <a:tab pos="6286500" algn="l"/>
              </a:tabLst>
              <a:defRPr>
                <a:solidFill>
                  <a:schemeClr val="tx1"/>
                </a:solidFill>
                <a:latin typeface="Arial" panose="020B0604020202020204" pitchFamily="34" charset="0"/>
              </a:defRPr>
            </a:lvl4pPr>
            <a:lvl5pPr>
              <a:tabLst>
                <a:tab pos="6286500" algn="l"/>
              </a:tabLst>
              <a:defRPr>
                <a:solidFill>
                  <a:schemeClr val="tx1"/>
                </a:solidFill>
                <a:latin typeface="Arial" panose="020B0604020202020204" pitchFamily="34" charset="0"/>
              </a:defRPr>
            </a:lvl5pPr>
            <a:lvl6pPr fontAlgn="base">
              <a:spcBef>
                <a:spcPct val="0"/>
              </a:spcBef>
              <a:spcAft>
                <a:spcPct val="0"/>
              </a:spcAft>
              <a:buFont typeface="Arial" panose="020B0604020202020204" pitchFamily="34" charset="0"/>
              <a:tabLst>
                <a:tab pos="6286500" algn="l"/>
              </a:tabLst>
              <a:defRPr>
                <a:solidFill>
                  <a:schemeClr val="tx1"/>
                </a:solidFill>
                <a:latin typeface="Arial" panose="020B0604020202020204" pitchFamily="34" charset="0"/>
              </a:defRPr>
            </a:lvl6pPr>
            <a:lvl7pPr fontAlgn="base">
              <a:spcBef>
                <a:spcPct val="0"/>
              </a:spcBef>
              <a:spcAft>
                <a:spcPct val="0"/>
              </a:spcAft>
              <a:buFont typeface="Arial" panose="020B0604020202020204" pitchFamily="34" charset="0"/>
              <a:tabLst>
                <a:tab pos="6286500" algn="l"/>
              </a:tabLst>
              <a:defRPr>
                <a:solidFill>
                  <a:schemeClr val="tx1"/>
                </a:solidFill>
                <a:latin typeface="Arial" panose="020B0604020202020204" pitchFamily="34" charset="0"/>
              </a:defRPr>
            </a:lvl7pPr>
            <a:lvl8pPr fontAlgn="base">
              <a:spcBef>
                <a:spcPct val="0"/>
              </a:spcBef>
              <a:spcAft>
                <a:spcPct val="0"/>
              </a:spcAft>
              <a:buFont typeface="Arial" panose="020B0604020202020204" pitchFamily="34" charset="0"/>
              <a:tabLst>
                <a:tab pos="6286500" algn="l"/>
              </a:tabLst>
              <a:defRPr>
                <a:solidFill>
                  <a:schemeClr val="tx1"/>
                </a:solidFill>
                <a:latin typeface="Arial" panose="020B0604020202020204" pitchFamily="34" charset="0"/>
              </a:defRPr>
            </a:lvl8pPr>
            <a:lvl9pPr fontAlgn="base">
              <a:spcBef>
                <a:spcPct val="0"/>
              </a:spcBef>
              <a:spcAft>
                <a:spcPct val="0"/>
              </a:spcAft>
              <a:buFont typeface="Arial" panose="020B0604020202020204" pitchFamily="34" charset="0"/>
              <a:tabLst>
                <a:tab pos="6286500" algn="l"/>
              </a:tabLst>
              <a:defRPr>
                <a:solidFill>
                  <a:schemeClr val="tx1"/>
                </a:solidFill>
                <a:latin typeface="Arial" panose="020B0604020202020204" pitchFamily="34" charset="0"/>
              </a:defRPr>
            </a:lvl9pPr>
          </a:lstStyle>
          <a:p>
            <a:pPr marL="0" marR="0" lvl="0" indent="0" algn="l" defTabSz="914400" rtl="0" eaLnBrk="1" fontAlgn="auto" latinLnBrk="0" hangingPunct="1">
              <a:lnSpc>
                <a:spcPts val="3400"/>
              </a:lnSpc>
              <a:spcBef>
                <a:spcPts val="0"/>
              </a:spcBef>
              <a:spcAft>
                <a:spcPts val="0"/>
              </a:spcAft>
              <a:buClrTx/>
              <a:buSzTx/>
              <a:buFontTx/>
              <a:buNone/>
              <a:tabLst>
                <a:tab pos="6286500" algn="l"/>
              </a:tabLst>
              <a:defRPr/>
            </a:pPr>
            <a:endParaRPr kumimoji="0" lang="zh-CN" altLang="en-US" sz="3200" b="1" i="0" u="none" strike="noStrike" kern="1200" cap="none" spc="240" normalizeH="0" baseline="0" noProof="0" dirty="0">
              <a:ln>
                <a:noFill/>
              </a:ln>
              <a:solidFill>
                <a:srgbClr val="C00000"/>
              </a:solidFill>
              <a:effectLst/>
              <a:uLnTx/>
              <a:uFillTx/>
              <a:latin typeface="微软雅黑" pitchFamily="34" charset="-122"/>
              <a:ea typeface="微软雅黑" pitchFamily="34" charset="-122"/>
              <a:cs typeface="+mn-cs"/>
              <a:sym typeface="微软雅黑" panose="020B0503020204020204" pitchFamily="34" charset="-122"/>
            </a:endParaRPr>
          </a:p>
          <a:p>
            <a:pPr marL="0" marR="0" lvl="0" indent="0" algn="l" defTabSz="914400" rtl="0" eaLnBrk="1" fontAlgn="auto" latinLnBrk="0" hangingPunct="1">
              <a:lnSpc>
                <a:spcPts val="1000"/>
              </a:lnSpc>
              <a:spcBef>
                <a:spcPts val="0"/>
              </a:spcBef>
              <a:spcAft>
                <a:spcPts val="0"/>
              </a:spcAft>
              <a:buClrTx/>
              <a:buSzTx/>
              <a:buFontTx/>
              <a:buNone/>
              <a:tabLst>
                <a:tab pos="6286500" algn="l"/>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1000"/>
              </a:lnSpc>
              <a:spcBef>
                <a:spcPts val="0"/>
              </a:spcBef>
              <a:spcAft>
                <a:spcPts val="0"/>
              </a:spcAft>
              <a:buClrTx/>
              <a:buSzTx/>
              <a:buFontTx/>
              <a:buNone/>
              <a:tabLst>
                <a:tab pos="6286500" algn="l"/>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1000"/>
              </a:lnSpc>
              <a:spcBef>
                <a:spcPts val="0"/>
              </a:spcBef>
              <a:spcAft>
                <a:spcPts val="0"/>
              </a:spcAft>
              <a:buClrTx/>
              <a:buSzTx/>
              <a:buFontTx/>
              <a:buNone/>
              <a:tabLst>
                <a:tab pos="6286500" algn="l"/>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1000"/>
              </a:lnSpc>
              <a:spcBef>
                <a:spcPts val="0"/>
              </a:spcBef>
              <a:spcAft>
                <a:spcPts val="0"/>
              </a:spcAft>
              <a:buClrTx/>
              <a:buSzTx/>
              <a:buFontTx/>
              <a:buNone/>
              <a:tabLst>
                <a:tab pos="6286500" algn="l"/>
              </a:tabLst>
              <a:defRPr/>
            </a:pPr>
            <a:endParaRPr kumimoji="0" lang="zh-CN" altLang="en-US" sz="1800" b="0" i="0" u="none" strike="noStrike" kern="1200" cap="none" spc="0" normalizeH="0" baseline="0" noProof="0" dirty="0">
              <a:ln>
                <a:noFill/>
              </a:ln>
              <a:solidFill>
                <a:srgbClr val="000000"/>
              </a:solidFill>
              <a:effectLst/>
              <a:uLnTx/>
              <a:uFillTx/>
              <a:latin typeface="Calibri" panose="020F0502020204030204" pitchFamily="34" charset="0"/>
              <a:ea typeface="宋体" panose="02010600030101010101" pitchFamily="2" charset="-122"/>
              <a:cs typeface="+mn-cs"/>
              <a:sym typeface="Calibri" panose="020F0502020204030204" pitchFamily="34" charset="0"/>
            </a:endParaRPr>
          </a:p>
          <a:p>
            <a:pPr marL="0" marR="0" lvl="0" indent="0" algn="l" defTabSz="914400" rtl="0" eaLnBrk="1" fontAlgn="auto" latinLnBrk="0" hangingPunct="1">
              <a:lnSpc>
                <a:spcPts val="2300"/>
              </a:lnSpc>
              <a:spcBef>
                <a:spcPts val="0"/>
              </a:spcBef>
              <a:spcAft>
                <a:spcPts val="0"/>
              </a:spcAft>
              <a:buClrTx/>
              <a:buSzTx/>
              <a:buFontTx/>
              <a:buNone/>
              <a:tabLst>
                <a:tab pos="6286500" algn="l"/>
              </a:tabLst>
              <a:defRPr/>
            </a:pPr>
            <a:r>
              <a:rPr kumimoji="0" lang="en-US" altLang="zh-CN" sz="1800" b="0" i="0" u="none" strike="noStrike" kern="1200" cap="none" spc="0" normalizeH="0" baseline="0" noProof="0" dirty="0">
                <a:ln>
                  <a:noFill/>
                </a:ln>
                <a:solidFill>
                  <a:srgbClr val="000000"/>
                </a:solidFill>
                <a:effectLst/>
                <a:uLnTx/>
                <a:uFillTx/>
                <a:latin typeface="Calibri" panose="020F0502020204030204" pitchFamily="34" charset="0"/>
                <a:ea typeface="Calibri" panose="020F0502020204030204" pitchFamily="34" charset="0"/>
                <a:cs typeface="Calibri" panose="020F0502020204030204" pitchFamily="34" charset="0"/>
                <a:sym typeface="Calibri" panose="020F0502020204030204" pitchFamily="34" charset="0"/>
              </a:rPr>
              <a:t>	</a:t>
            </a:r>
            <a:r>
              <a:rPr kumimoji="0" lang="en-US" altLang="zh-CN" sz="1500" b="1" i="0" u="none" strike="noStrike" kern="1200" cap="none" spc="0" normalizeH="0" baseline="0" noProof="0" dirty="0" err="1">
                <a:ln>
                  <a:noFill/>
                </a:ln>
                <a:solidFill>
                  <a:srgbClr val="FFFFFF"/>
                </a:solidFill>
                <a:effectLst/>
                <a:uLnTx/>
                <a:uFillTx/>
                <a:latin typeface="微软雅黑" panose="020B0503020204020204" pitchFamily="34" charset="-122"/>
                <a:ea typeface="宋体" panose="02010600030101010101" pitchFamily="2" charset="-122"/>
                <a:cs typeface="+mn-cs"/>
                <a:sym typeface="微软雅黑" panose="020B0503020204020204" pitchFamily="34" charset="-122"/>
              </a:rPr>
              <a:t>全局生产管控</a:t>
            </a:r>
            <a:endParaRPr kumimoji="0" lang="zh-CN" altLang="en-US" sz="18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24" name="标题 1"/>
          <p:cNvSpPr txBox="1">
            <a:spLocks/>
          </p:cNvSpPr>
          <p:nvPr/>
        </p:nvSpPr>
        <p:spPr>
          <a:xfrm>
            <a:off x="-1" y="75226"/>
            <a:ext cx="3957401" cy="584775"/>
          </a:xfrm>
          <a:prstGeom prst="rect">
            <a:avLst/>
          </a:prstGeom>
        </p:spPr>
        <p:txBody>
          <a:bodyPr wrap="square">
            <a:spAutoFit/>
          </a:bodyPr>
          <a:lstStyle>
            <a:defPPr>
              <a:defRPr lang="zh-CN"/>
            </a:defPPr>
            <a:lvl1pPr algn="r">
              <a:defRPr sz="3200" b="1" spc="240">
                <a:solidFill>
                  <a:srgbClr val="C00000"/>
                </a:solidFill>
                <a:latin typeface="微软雅黑" pitchFamily="34" charset="-122"/>
                <a:ea typeface="微软雅黑" pitchFamily="34"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240" normalizeH="0" baseline="0" noProof="0" dirty="0">
                <a:ln>
                  <a:noFill/>
                </a:ln>
                <a:solidFill>
                  <a:srgbClr val="C00000"/>
                </a:solidFill>
                <a:effectLst/>
                <a:uLnTx/>
                <a:uFillTx/>
                <a:latin typeface="微软雅黑" pitchFamily="34" charset="-122"/>
                <a:ea typeface="微软雅黑" pitchFamily="34" charset="-122"/>
                <a:cs typeface="+mn-cs"/>
              </a:rPr>
              <a:t>智能生产</a:t>
            </a:r>
          </a:p>
        </p:txBody>
      </p:sp>
    </p:spTree>
    <p:extLst>
      <p:ext uri="{BB962C8B-B14F-4D97-AF65-F5344CB8AC3E}">
        <p14:creationId xmlns:p14="http://schemas.microsoft.com/office/powerpoint/2010/main" val="42882373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直接连接符 26">
            <a:extLst>
              <a:ext uri="{FF2B5EF4-FFF2-40B4-BE49-F238E27FC236}">
                <a16:creationId xmlns:a16="http://schemas.microsoft.com/office/drawing/2014/main" id="{1F4392F1-B3C2-4AE7-8008-904CCD0D747E}"/>
              </a:ext>
            </a:extLst>
          </p:cNvPr>
          <p:cNvCxnSpPr>
            <a:cxnSpLocks noChangeShapeType="1"/>
          </p:cNvCxnSpPr>
          <p:nvPr/>
        </p:nvCxnSpPr>
        <p:spPr bwMode="auto">
          <a:xfrm rot="5400000">
            <a:off x="3075781" y="3069432"/>
            <a:ext cx="1000125" cy="7938"/>
          </a:xfrm>
          <a:prstGeom prst="line">
            <a:avLst/>
          </a:prstGeom>
          <a:noFill/>
          <a:ln w="76200" cap="sq" algn="ctr">
            <a:solidFill>
              <a:schemeClr val="tx2">
                <a:lumMod val="60000"/>
                <a:lumOff val="40000"/>
              </a:schemeClr>
            </a:solidFill>
            <a:round/>
            <a:headEnd/>
            <a:tailEnd/>
          </a:ln>
        </p:spPr>
      </p:cxnSp>
      <p:cxnSp>
        <p:nvCxnSpPr>
          <p:cNvPr id="15" name="直接连接符 27">
            <a:extLst>
              <a:ext uri="{FF2B5EF4-FFF2-40B4-BE49-F238E27FC236}">
                <a16:creationId xmlns:a16="http://schemas.microsoft.com/office/drawing/2014/main" id="{FE4E2138-F693-4C53-A1FB-ADD4825210A9}"/>
              </a:ext>
            </a:extLst>
          </p:cNvPr>
          <p:cNvCxnSpPr>
            <a:cxnSpLocks noChangeShapeType="1"/>
          </p:cNvCxnSpPr>
          <p:nvPr/>
        </p:nvCxnSpPr>
        <p:spPr bwMode="auto">
          <a:xfrm rot="5400000">
            <a:off x="5504656" y="3074194"/>
            <a:ext cx="1000125" cy="7938"/>
          </a:xfrm>
          <a:prstGeom prst="line">
            <a:avLst/>
          </a:prstGeom>
          <a:noFill/>
          <a:ln w="76200" cap="sq" algn="ctr">
            <a:solidFill>
              <a:schemeClr val="tx2">
                <a:lumMod val="60000"/>
                <a:lumOff val="40000"/>
              </a:schemeClr>
            </a:solidFill>
            <a:round/>
            <a:headEnd/>
            <a:tailEnd/>
          </a:ln>
        </p:spPr>
      </p:cxnSp>
      <p:cxnSp>
        <p:nvCxnSpPr>
          <p:cNvPr id="17" name="直接连接符 28">
            <a:extLst>
              <a:ext uri="{FF2B5EF4-FFF2-40B4-BE49-F238E27FC236}">
                <a16:creationId xmlns:a16="http://schemas.microsoft.com/office/drawing/2014/main" id="{14E1B2AC-D7E1-47AE-A18E-F1F53DE947E4}"/>
              </a:ext>
            </a:extLst>
          </p:cNvPr>
          <p:cNvCxnSpPr>
            <a:cxnSpLocks noChangeShapeType="1"/>
          </p:cNvCxnSpPr>
          <p:nvPr/>
        </p:nvCxnSpPr>
        <p:spPr bwMode="auto">
          <a:xfrm rot="5400000">
            <a:off x="7433469" y="3074194"/>
            <a:ext cx="1000125" cy="7937"/>
          </a:xfrm>
          <a:prstGeom prst="line">
            <a:avLst/>
          </a:prstGeom>
          <a:noFill/>
          <a:ln w="76200" cap="sq" algn="ctr">
            <a:solidFill>
              <a:schemeClr val="tx2">
                <a:lumMod val="60000"/>
                <a:lumOff val="40000"/>
              </a:schemeClr>
            </a:solidFill>
            <a:round/>
            <a:headEnd/>
            <a:tailEnd/>
          </a:ln>
        </p:spPr>
      </p:cxnSp>
      <p:cxnSp>
        <p:nvCxnSpPr>
          <p:cNvPr id="19" name="直接连接符 23">
            <a:extLst>
              <a:ext uri="{FF2B5EF4-FFF2-40B4-BE49-F238E27FC236}">
                <a16:creationId xmlns:a16="http://schemas.microsoft.com/office/drawing/2014/main" id="{E3AACF19-3CA8-4439-A57F-9CD1ADAA0BB6}"/>
              </a:ext>
            </a:extLst>
          </p:cNvPr>
          <p:cNvCxnSpPr>
            <a:cxnSpLocks noChangeShapeType="1"/>
          </p:cNvCxnSpPr>
          <p:nvPr/>
        </p:nvCxnSpPr>
        <p:spPr bwMode="auto">
          <a:xfrm rot="5400000">
            <a:off x="861219" y="3359944"/>
            <a:ext cx="1000125" cy="7937"/>
          </a:xfrm>
          <a:prstGeom prst="line">
            <a:avLst/>
          </a:prstGeom>
          <a:noFill/>
          <a:ln w="76200" cap="sq" algn="ctr">
            <a:solidFill>
              <a:schemeClr val="tx2">
                <a:lumMod val="60000"/>
                <a:lumOff val="40000"/>
              </a:schemeClr>
            </a:solidFill>
            <a:round/>
            <a:headEnd/>
            <a:tailEnd/>
          </a:ln>
        </p:spPr>
      </p:cxnSp>
      <p:pic>
        <p:nvPicPr>
          <p:cNvPr id="37894" name="Picture 10" descr="http://image2.sina.com.cn/jc/2004-02-11/U486P27T1D181588F3DT20040211102442.jpg">
            <a:extLst>
              <a:ext uri="{FF2B5EF4-FFF2-40B4-BE49-F238E27FC236}">
                <a16:creationId xmlns:a16="http://schemas.microsoft.com/office/drawing/2014/main" id="{6D2141B4-F6E8-41CB-8832-9ED00162DE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3324225"/>
            <a:ext cx="4071938" cy="341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5" name="Picture 12" descr="铁血网提醒您：点击查看大图">
            <a:hlinkClick r:id="rId3"/>
            <a:extLst>
              <a:ext uri="{FF2B5EF4-FFF2-40B4-BE49-F238E27FC236}">
                <a16:creationId xmlns:a16="http://schemas.microsoft.com/office/drawing/2014/main" id="{8257B6C9-02C7-4F1A-A6EE-75661FB2392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00313" y="1055688"/>
            <a:ext cx="2143125"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6" name="Picture 14" descr="铁血网提醒您：点击查看大图">
            <a:hlinkClick r:id="rId5"/>
            <a:extLst>
              <a:ext uri="{FF2B5EF4-FFF2-40B4-BE49-F238E27FC236}">
                <a16:creationId xmlns:a16="http://schemas.microsoft.com/office/drawing/2014/main" id="{6F8D0210-664B-41EA-8655-70FF0A485ED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43438" y="1052513"/>
            <a:ext cx="2384425" cy="1811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7" name="Picture 16" descr="铁血网提醒您：点击查看大图">
            <a:hlinkClick r:id="rId7"/>
            <a:extLst>
              <a:ext uri="{FF2B5EF4-FFF2-40B4-BE49-F238E27FC236}">
                <a16:creationId xmlns:a16="http://schemas.microsoft.com/office/drawing/2014/main" id="{F5BE5C39-089A-4969-850C-9B09038B55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00875" y="1055688"/>
            <a:ext cx="192881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898" name="Picture 17" descr="C:\Users\Yangkj\Desktop\93efeec5e0758996afca94388114013c.jpg">
            <a:extLst>
              <a:ext uri="{FF2B5EF4-FFF2-40B4-BE49-F238E27FC236}">
                <a16:creationId xmlns:a16="http://schemas.microsoft.com/office/drawing/2014/main" id="{FB9058D5-4F7C-43EE-8C85-0525932F4BC4}"/>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313" y="3375025"/>
            <a:ext cx="4645025" cy="33670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30" name="下箭头 15">
            <a:extLst>
              <a:ext uri="{FF2B5EF4-FFF2-40B4-BE49-F238E27FC236}">
                <a16:creationId xmlns:a16="http://schemas.microsoft.com/office/drawing/2014/main" id="{F0A8D1ED-3262-42EF-8A18-0EEEC4AA1E1E}"/>
              </a:ext>
            </a:extLst>
          </p:cNvPr>
          <p:cNvSpPr>
            <a:spLocks noChangeArrowheads="1"/>
          </p:cNvSpPr>
          <p:nvPr/>
        </p:nvSpPr>
        <p:spPr bwMode="auto">
          <a:xfrm>
            <a:off x="1500188" y="2786063"/>
            <a:ext cx="484187" cy="490537"/>
          </a:xfrm>
          <a:prstGeom prst="downArrow">
            <a:avLst>
              <a:gd name="adj1" fmla="val 50000"/>
              <a:gd name="adj2" fmla="val 50024"/>
            </a:avLst>
          </a:prstGeom>
          <a:noFill/>
          <a:ln>
            <a:noFill/>
          </a:ln>
        </p:spPr>
        <p:txBody>
          <a:bodyPr>
            <a:spAutoFit/>
          </a:bodyPr>
          <a:lstStyle/>
          <a:p>
            <a:pPr marL="457200" indent="-457200">
              <a:defRPr/>
            </a:pPr>
            <a:endParaRPr lang="zh-CN" altLang="en-US" kern="0">
              <a:solidFill>
                <a:sysClr val="windowText" lastClr="000000"/>
              </a:solidFill>
              <a:latin typeface="宋体" pitchFamily="2" charset="-122"/>
            </a:endParaRPr>
          </a:p>
        </p:txBody>
      </p:sp>
      <p:cxnSp>
        <p:nvCxnSpPr>
          <p:cNvPr id="37900" name="直接箭头连接符 19">
            <a:extLst>
              <a:ext uri="{FF2B5EF4-FFF2-40B4-BE49-F238E27FC236}">
                <a16:creationId xmlns:a16="http://schemas.microsoft.com/office/drawing/2014/main" id="{20920525-5099-4B12-99F1-4D146A3D3418}"/>
              </a:ext>
            </a:extLst>
          </p:cNvPr>
          <p:cNvCxnSpPr>
            <a:cxnSpLocks noChangeShapeType="1"/>
          </p:cNvCxnSpPr>
          <p:nvPr/>
        </p:nvCxnSpPr>
        <p:spPr bwMode="auto">
          <a:xfrm>
            <a:off x="3000375" y="2928938"/>
            <a:ext cx="914400" cy="914400"/>
          </a:xfrm>
          <a:prstGeom prst="straightConnector1">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12700" cap="sq" algn="ctr">
                <a:solidFill>
                  <a:srgbClr val="000000"/>
                </a:solidFill>
                <a:round/>
                <a:headEnd/>
                <a:tailEnd type="arrow" w="med" len="med"/>
              </a14:hiddenLine>
            </a:ext>
          </a:extLst>
        </p:spPr>
      </p:cxnSp>
      <p:pic>
        <p:nvPicPr>
          <p:cNvPr id="37901" name="Picture 4" descr="美国的导弹防御系统(1)">
            <a:extLst>
              <a:ext uri="{FF2B5EF4-FFF2-40B4-BE49-F238E27FC236}">
                <a16:creationId xmlns:a16="http://schemas.microsoft.com/office/drawing/2014/main" id="{513BC6A7-6822-4E80-88F5-BB1C902C59D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4313" y="1055688"/>
            <a:ext cx="2300287" cy="1808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13BE0C8B-C6C9-4A36-BA00-1F944D4EDF67}"/>
              </a:ext>
            </a:extLst>
          </p:cNvPr>
          <p:cNvSpPr>
            <a:spLocks noChangeArrowheads="1"/>
          </p:cNvSpPr>
          <p:nvPr/>
        </p:nvSpPr>
        <p:spPr bwMode="auto">
          <a:xfrm>
            <a:off x="317500" y="9255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3" name="TextBox 20">
            <a:extLst>
              <a:ext uri="{FF2B5EF4-FFF2-40B4-BE49-F238E27FC236}">
                <a16:creationId xmlns:a16="http://schemas.microsoft.com/office/drawing/2014/main" id="{2A3C48CE-40AB-4539-8D8D-E532A1AD4B3C}"/>
              </a:ext>
            </a:extLst>
          </p:cNvPr>
          <p:cNvSpPr txBox="1"/>
          <p:nvPr/>
        </p:nvSpPr>
        <p:spPr>
          <a:xfrm>
            <a:off x="665163" y="115888"/>
            <a:ext cx="8370887" cy="708025"/>
          </a:xfrm>
          <a:prstGeom prst="rect">
            <a:avLst/>
          </a:prstGeom>
          <a:noFill/>
        </p:spPr>
        <p:txBody>
          <a:bodyPr>
            <a:spAutoFit/>
          </a:bodyPr>
          <a:lstStyle/>
          <a:p>
            <a:pPr algn="ctr">
              <a:spcBef>
                <a:spcPct val="15000"/>
              </a:spcBef>
              <a:defRPr/>
            </a:pPr>
            <a:r>
              <a:rPr kumimoji="1" lang="zh-CN" altLang="en-US"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国家导弹防御系统</a:t>
            </a:r>
            <a:endParaRPr lang="zh-CN" altLang="en-US" sz="4000" b="1" dirty="0">
              <a:solidFill>
                <a:srgbClr val="CC330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8717766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7282A73-1A56-4CF8-A21A-8FC1396862CF}"/>
              </a:ext>
            </a:extLst>
          </p:cNvPr>
          <p:cNvSpPr>
            <a:spLocks noGrp="1"/>
          </p:cNvSpPr>
          <p:nvPr>
            <p:ph idx="1"/>
          </p:nvPr>
        </p:nvSpPr>
        <p:spPr>
          <a:xfrm>
            <a:off x="6102350" y="2300288"/>
            <a:ext cx="2376488" cy="3600450"/>
          </a:xfrm>
        </p:spPr>
        <p:txBody>
          <a:bodyPr>
            <a:normAutofit fontScale="85000" lnSpcReduction="10000"/>
          </a:bodyPr>
          <a:lstStyle/>
          <a:p>
            <a:pPr marL="0" indent="0">
              <a:lnSpc>
                <a:spcPct val="150000"/>
              </a:lnSpc>
              <a:buFontTx/>
              <a:buNone/>
              <a:defRPr/>
            </a:pPr>
            <a:r>
              <a:rPr lang="zh-CN" altLang="en-US" sz="2400" dirty="0">
                <a:solidFill>
                  <a:srgbClr val="000000"/>
                </a:solidFill>
                <a:latin typeface="+mn-ea"/>
              </a:rPr>
              <a:t>自动驾驶汽车装有 </a:t>
            </a:r>
            <a:r>
              <a:rPr lang="en-US" altLang="zh-CN" sz="2400" dirty="0">
                <a:solidFill>
                  <a:srgbClr val="000000"/>
                </a:solidFill>
                <a:latin typeface="+mn-ea"/>
              </a:rPr>
              <a:t>GPS/</a:t>
            </a:r>
            <a:r>
              <a:rPr lang="zh-CN" altLang="en-US" sz="2400" dirty="0">
                <a:solidFill>
                  <a:srgbClr val="000000"/>
                </a:solidFill>
                <a:latin typeface="+mn-ea"/>
              </a:rPr>
              <a:t>北斗、相机、毫米波雷达、激光 </a:t>
            </a:r>
            <a:r>
              <a:rPr lang="en-US" altLang="zh-CN" sz="2400" dirty="0">
                <a:solidFill>
                  <a:srgbClr val="000000"/>
                </a:solidFill>
                <a:latin typeface="+mn-ea"/>
              </a:rPr>
              <a:t>LIDAR</a:t>
            </a:r>
            <a:r>
              <a:rPr lang="zh-CN" altLang="en-US" sz="2400" dirty="0">
                <a:solidFill>
                  <a:srgbClr val="000000"/>
                </a:solidFill>
                <a:latin typeface="+mn-ea"/>
              </a:rPr>
              <a:t>、惯性导航装置及前置运算的计算机，用车载传感器实现亚米级的测量精度。</a:t>
            </a:r>
            <a:endParaRPr lang="zh-CN" altLang="en-US" sz="2400" dirty="0">
              <a:latin typeface="+mn-ea"/>
            </a:endParaRPr>
          </a:p>
        </p:txBody>
      </p:sp>
      <p:pic>
        <p:nvPicPr>
          <p:cNvPr id="38915" name="Picture 4">
            <a:extLst>
              <a:ext uri="{FF2B5EF4-FFF2-40B4-BE49-F238E27FC236}">
                <a16:creationId xmlns:a16="http://schemas.microsoft.com/office/drawing/2014/main" id="{24E211D5-822F-44DA-A9AF-34A850F241C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163" y="1009650"/>
            <a:ext cx="5081587"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Picture 6">
            <a:extLst>
              <a:ext uri="{FF2B5EF4-FFF2-40B4-BE49-F238E27FC236}">
                <a16:creationId xmlns:a16="http://schemas.microsoft.com/office/drawing/2014/main" id="{6006CFCD-E851-4CC1-83C3-E4CC3C75A0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8" y="3789363"/>
            <a:ext cx="4140200" cy="276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7BB4D5EA-FFCC-4D87-8519-5ACF59B8DA23}"/>
              </a:ext>
            </a:extLst>
          </p:cNvPr>
          <p:cNvSpPr>
            <a:spLocks noChangeArrowheads="1"/>
          </p:cNvSpPr>
          <p:nvPr/>
        </p:nvSpPr>
        <p:spPr bwMode="auto">
          <a:xfrm>
            <a:off x="317500" y="9255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4" name="TextBox 20">
            <a:extLst>
              <a:ext uri="{FF2B5EF4-FFF2-40B4-BE49-F238E27FC236}">
                <a16:creationId xmlns:a16="http://schemas.microsoft.com/office/drawing/2014/main" id="{97B1384E-25BF-4257-B2D5-85A027C00918}"/>
              </a:ext>
            </a:extLst>
          </p:cNvPr>
          <p:cNvSpPr txBox="1"/>
          <p:nvPr/>
        </p:nvSpPr>
        <p:spPr>
          <a:xfrm>
            <a:off x="665163" y="115888"/>
            <a:ext cx="8370887" cy="708025"/>
          </a:xfrm>
          <a:prstGeom prst="rect">
            <a:avLst/>
          </a:prstGeom>
          <a:noFill/>
        </p:spPr>
        <p:txBody>
          <a:bodyPr>
            <a:spAutoFit/>
          </a:bodyPr>
          <a:lstStyle/>
          <a:p>
            <a:pPr algn="ctr">
              <a:spcBef>
                <a:spcPct val="15000"/>
              </a:spcBef>
              <a:defRPr/>
            </a:pPr>
            <a:r>
              <a:rPr kumimoji="1" lang="zh-CN" altLang="en-US"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自动汽车</a:t>
            </a:r>
            <a:endParaRPr lang="zh-CN" altLang="en-US" sz="4000" b="1" dirty="0">
              <a:solidFill>
                <a:srgbClr val="CC330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11347685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C05383C2-D153-2079-8789-491126DC7F63}"/>
              </a:ext>
            </a:extLst>
          </p:cNvPr>
          <p:cNvSpPr>
            <a:spLocks noGrp="1"/>
          </p:cNvSpPr>
          <p:nvPr>
            <p:ph idx="1"/>
          </p:nvPr>
        </p:nvSpPr>
        <p:spPr>
          <a:xfrm>
            <a:off x="395536" y="260648"/>
            <a:ext cx="8496944" cy="1656183"/>
          </a:xfrm>
        </p:spPr>
        <p:txBody>
          <a:bodyPr/>
          <a:lstStyle/>
          <a:p>
            <a:pPr marL="0" marR="130" indent="0" algn="just">
              <a:lnSpc>
                <a:spcPct val="150000"/>
              </a:lnSpc>
              <a:buNone/>
            </a:pPr>
            <a:r>
              <a:rPr lang="zh-CN" altLang="en-US" sz="2800" b="1" i="0" u="none" strike="noStrike" baseline="0" dirty="0">
                <a:latin typeface="微软雅黑賤伀."/>
              </a:rPr>
              <a:t>“海洋石油</a:t>
            </a:r>
            <a:r>
              <a:rPr lang="en-US" altLang="zh-CN" sz="2800" b="1" i="0" u="none" strike="noStrike" baseline="0" dirty="0">
                <a:latin typeface="微软雅黑賤伀."/>
              </a:rPr>
              <a:t>981”</a:t>
            </a:r>
            <a:r>
              <a:rPr lang="zh-CN" altLang="en-US" sz="2800" b="1" i="0" u="none" strike="noStrike" baseline="0" dirty="0">
                <a:latin typeface="微软雅黑賤伀."/>
              </a:rPr>
              <a:t>开采平台，在</a:t>
            </a:r>
            <a:r>
              <a:rPr lang="en-US" altLang="zh-CN" sz="2800" b="1" i="0" u="none" strike="noStrike" baseline="0" dirty="0">
                <a:latin typeface="微软雅黑賤伀."/>
              </a:rPr>
              <a:t>3000</a:t>
            </a:r>
            <a:r>
              <a:rPr lang="zh-CN" altLang="en-US" sz="2800" b="1" i="0" u="none" strike="noStrike" baseline="0" dirty="0">
                <a:latin typeface="微软雅黑賤伀."/>
              </a:rPr>
              <a:t>米深海作业，海底钻井深度</a:t>
            </a:r>
            <a:r>
              <a:rPr lang="en-US" altLang="zh-CN" sz="2800" b="1" i="0" u="none" strike="noStrike" baseline="0" dirty="0">
                <a:latin typeface="微软雅黑賤伀."/>
              </a:rPr>
              <a:t>10000</a:t>
            </a:r>
            <a:r>
              <a:rPr lang="zh-CN" altLang="en-US" sz="2800" b="1" i="0" u="none" strike="noStrike" baseline="0" dirty="0">
                <a:latin typeface="微软雅黑賤伀."/>
              </a:rPr>
              <a:t>米，如何实现大风大浪中巍然不动</a:t>
            </a:r>
            <a:r>
              <a:rPr lang="zh-CN" altLang="en-US" sz="2800" b="1" dirty="0">
                <a:latin typeface="微软雅黑賤伀."/>
              </a:rPr>
              <a:t>？</a:t>
            </a:r>
            <a:endParaRPr lang="zh-CN" altLang="en-US" sz="2800" dirty="0"/>
          </a:p>
        </p:txBody>
      </p:sp>
      <p:pic>
        <p:nvPicPr>
          <p:cNvPr id="5" name="图片 4">
            <a:extLst>
              <a:ext uri="{FF2B5EF4-FFF2-40B4-BE49-F238E27FC236}">
                <a16:creationId xmlns:a16="http://schemas.microsoft.com/office/drawing/2014/main" id="{B649CA99-ACDF-1C5F-A8AF-955678A61F97}"/>
              </a:ext>
            </a:extLst>
          </p:cNvPr>
          <p:cNvPicPr>
            <a:picLocks noChangeAspect="1"/>
          </p:cNvPicPr>
          <p:nvPr/>
        </p:nvPicPr>
        <p:blipFill>
          <a:blip r:embed="rId2"/>
          <a:stretch>
            <a:fillRect/>
          </a:stretch>
        </p:blipFill>
        <p:spPr>
          <a:xfrm>
            <a:off x="973609" y="2215773"/>
            <a:ext cx="3310359" cy="3679965"/>
          </a:xfrm>
          <a:prstGeom prst="rect">
            <a:avLst/>
          </a:prstGeom>
        </p:spPr>
      </p:pic>
      <p:pic>
        <p:nvPicPr>
          <p:cNvPr id="7" name="图片 6">
            <a:extLst>
              <a:ext uri="{FF2B5EF4-FFF2-40B4-BE49-F238E27FC236}">
                <a16:creationId xmlns:a16="http://schemas.microsoft.com/office/drawing/2014/main" id="{B37A9B0A-FBE1-D06D-372C-7FDC7756BDED}"/>
              </a:ext>
            </a:extLst>
          </p:cNvPr>
          <p:cNvPicPr>
            <a:picLocks noChangeAspect="1"/>
          </p:cNvPicPr>
          <p:nvPr/>
        </p:nvPicPr>
        <p:blipFill>
          <a:blip r:embed="rId3"/>
          <a:stretch>
            <a:fillRect/>
          </a:stretch>
        </p:blipFill>
        <p:spPr>
          <a:xfrm>
            <a:off x="4860032" y="2132856"/>
            <a:ext cx="3310359" cy="3715109"/>
          </a:xfrm>
          <a:prstGeom prst="rect">
            <a:avLst/>
          </a:prstGeom>
        </p:spPr>
      </p:pic>
      <p:sp>
        <p:nvSpPr>
          <p:cNvPr id="9" name="文本框 8">
            <a:extLst>
              <a:ext uri="{FF2B5EF4-FFF2-40B4-BE49-F238E27FC236}">
                <a16:creationId xmlns:a16="http://schemas.microsoft.com/office/drawing/2014/main" id="{16AC8453-0A51-A2D4-A9C8-95C5198850AD}"/>
              </a:ext>
            </a:extLst>
          </p:cNvPr>
          <p:cNvSpPr txBox="1"/>
          <p:nvPr/>
        </p:nvSpPr>
        <p:spPr>
          <a:xfrm>
            <a:off x="4932040" y="6007958"/>
            <a:ext cx="4572000" cy="538609"/>
          </a:xfrm>
          <a:prstGeom prst="rect">
            <a:avLst/>
          </a:prstGeom>
          <a:noFill/>
        </p:spPr>
        <p:txBody>
          <a:bodyPr wrap="square">
            <a:spAutoFit/>
          </a:bodyPr>
          <a:lstStyle/>
          <a:p>
            <a:pPr algn="l"/>
            <a:endParaRPr lang="zh-CN" altLang="en-US" sz="1100" b="0" i="0" u="none" strike="noStrike" baseline="0" dirty="0">
              <a:solidFill>
                <a:srgbClr val="000000"/>
              </a:solidFill>
              <a:latin typeface="微软雅黑.伀."/>
            </a:endParaRPr>
          </a:p>
          <a:p>
            <a:pPr marR="118080" algn="l"/>
            <a:r>
              <a:rPr lang="zh-CN" altLang="en-US" sz="1800" b="1" i="0" u="none" strike="noStrike" baseline="0" dirty="0">
                <a:latin typeface="微软雅黑.伀."/>
              </a:rPr>
              <a:t>海洋石油平台工作机理图 </a:t>
            </a:r>
            <a:endParaRPr lang="zh-CN" altLang="en-US" dirty="0"/>
          </a:p>
        </p:txBody>
      </p:sp>
      <p:sp>
        <p:nvSpPr>
          <p:cNvPr id="10" name="文本框 9">
            <a:extLst>
              <a:ext uri="{FF2B5EF4-FFF2-40B4-BE49-F238E27FC236}">
                <a16:creationId xmlns:a16="http://schemas.microsoft.com/office/drawing/2014/main" id="{CF830136-40AF-BAA1-CBAE-475C53985B8B}"/>
              </a:ext>
            </a:extLst>
          </p:cNvPr>
          <p:cNvSpPr txBox="1"/>
          <p:nvPr/>
        </p:nvSpPr>
        <p:spPr>
          <a:xfrm>
            <a:off x="1259632" y="6058742"/>
            <a:ext cx="4572000" cy="538609"/>
          </a:xfrm>
          <a:prstGeom prst="rect">
            <a:avLst/>
          </a:prstGeom>
          <a:noFill/>
        </p:spPr>
        <p:txBody>
          <a:bodyPr wrap="square">
            <a:spAutoFit/>
          </a:bodyPr>
          <a:lstStyle/>
          <a:p>
            <a:pPr algn="l"/>
            <a:endParaRPr lang="zh-CN" altLang="en-US" sz="1100" b="0" i="0" u="none" strike="noStrike" baseline="0" dirty="0">
              <a:solidFill>
                <a:srgbClr val="000000"/>
              </a:solidFill>
              <a:latin typeface="微软雅黑.伀."/>
            </a:endParaRPr>
          </a:p>
          <a:p>
            <a:pPr marR="118080" algn="l"/>
            <a:r>
              <a:rPr lang="en-US" altLang="zh-CN" sz="1800" b="1" i="0" u="none" strike="noStrike" baseline="0" dirty="0">
                <a:latin typeface="微软雅黑.伀."/>
              </a:rPr>
              <a:t>981</a:t>
            </a:r>
            <a:r>
              <a:rPr lang="zh-CN" altLang="en-US" sz="1800" b="1" i="0" u="none" strike="noStrike" baseline="0" dirty="0">
                <a:latin typeface="微软雅黑.伀."/>
              </a:rPr>
              <a:t>海洋石油平台</a:t>
            </a:r>
            <a:endParaRPr lang="zh-CN" altLang="en-US" dirty="0"/>
          </a:p>
        </p:txBody>
      </p:sp>
    </p:spTree>
    <p:extLst>
      <p:ext uri="{BB962C8B-B14F-4D97-AF65-F5344CB8AC3E}">
        <p14:creationId xmlns:p14="http://schemas.microsoft.com/office/powerpoint/2010/main" val="2401890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内容占位符 2">
            <a:extLst>
              <a:ext uri="{FF2B5EF4-FFF2-40B4-BE49-F238E27FC236}">
                <a16:creationId xmlns:a16="http://schemas.microsoft.com/office/drawing/2014/main" id="{C27AF9D6-A74C-4DC1-9802-9690D34BCC1D}"/>
              </a:ext>
            </a:extLst>
          </p:cNvPr>
          <p:cNvSpPr>
            <a:spLocks noGrp="1" noChangeArrowheads="1"/>
          </p:cNvSpPr>
          <p:nvPr>
            <p:ph idx="1"/>
          </p:nvPr>
        </p:nvSpPr>
        <p:spPr>
          <a:xfrm>
            <a:off x="539750" y="1916113"/>
            <a:ext cx="7704138" cy="2449512"/>
          </a:xfrm>
        </p:spPr>
        <p:txBody>
          <a:bodyPr/>
          <a:lstStyle/>
          <a:p>
            <a:pPr marL="0" indent="0">
              <a:lnSpc>
                <a:spcPct val="150000"/>
              </a:lnSpc>
              <a:buFontTx/>
              <a:buNone/>
            </a:pPr>
            <a:r>
              <a:rPr lang="zh-CN" altLang="en-US" b="1" dirty="0"/>
              <a:t>测试（测量）技术，是顶天立项的学科</a:t>
            </a:r>
            <a:endParaRPr lang="en-US" altLang="zh-CN" b="1" dirty="0"/>
          </a:p>
          <a:p>
            <a:pPr marL="0" indent="0">
              <a:lnSpc>
                <a:spcPct val="150000"/>
              </a:lnSpc>
              <a:buFontTx/>
              <a:buNone/>
            </a:pPr>
            <a:r>
              <a:rPr lang="zh-CN" altLang="en-US" b="1" dirty="0"/>
              <a:t>没有测试（测量） ，就没有科学</a:t>
            </a:r>
            <a:endParaRPr lang="en-US" altLang="zh-CN" b="1" dirty="0"/>
          </a:p>
          <a:p>
            <a:pPr marL="0" indent="0">
              <a:buFontTx/>
              <a:buNone/>
            </a:pPr>
            <a:endParaRPr lang="en-US" altLang="zh-CN" b="1" dirty="0"/>
          </a:p>
          <a:p>
            <a:pPr marL="0" indent="0">
              <a:buFontTx/>
              <a:buNone/>
            </a:pPr>
            <a:endParaRPr lang="zh-CN" altLang="en-US" b="1" dirty="0"/>
          </a:p>
        </p:txBody>
      </p:sp>
      <p:sp>
        <p:nvSpPr>
          <p:cNvPr id="2" name="Rectangle 2">
            <a:extLst>
              <a:ext uri="{FF2B5EF4-FFF2-40B4-BE49-F238E27FC236}">
                <a16:creationId xmlns:a16="http://schemas.microsoft.com/office/drawing/2014/main" id="{8454CF83-CFDD-49D9-A46E-8FC89B6F5C9F}"/>
              </a:ext>
            </a:extLst>
          </p:cNvPr>
          <p:cNvSpPr>
            <a:spLocks noChangeArrowheads="1"/>
          </p:cNvSpPr>
          <p:nvPr/>
        </p:nvSpPr>
        <p:spPr bwMode="auto">
          <a:xfrm>
            <a:off x="317500" y="9255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6" name="TextBox 20">
            <a:extLst>
              <a:ext uri="{FF2B5EF4-FFF2-40B4-BE49-F238E27FC236}">
                <a16:creationId xmlns:a16="http://schemas.microsoft.com/office/drawing/2014/main" id="{1B72A8A9-3A40-499E-AB27-2E68D6EEB0A1}"/>
              </a:ext>
            </a:extLst>
          </p:cNvPr>
          <p:cNvSpPr txBox="1"/>
          <p:nvPr/>
        </p:nvSpPr>
        <p:spPr>
          <a:xfrm>
            <a:off x="665163" y="115888"/>
            <a:ext cx="8370887" cy="708025"/>
          </a:xfrm>
          <a:prstGeom prst="rect">
            <a:avLst/>
          </a:prstGeom>
          <a:noFill/>
        </p:spPr>
        <p:txBody>
          <a:bodyPr>
            <a:spAutoFit/>
          </a:bodyPr>
          <a:lstStyle/>
          <a:p>
            <a:pPr algn="ctr">
              <a:spcBef>
                <a:spcPct val="15000"/>
              </a:spcBef>
              <a:defRPr/>
            </a:pPr>
            <a:r>
              <a:rPr kumimoji="1" lang="zh-CN" altLang="en-US"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机械相关领域及测试</a:t>
            </a:r>
            <a:endParaRPr lang="zh-CN" altLang="en-US" sz="4000" b="1" dirty="0">
              <a:solidFill>
                <a:srgbClr val="CC3300"/>
              </a:solidFill>
              <a:effectLst>
                <a:outerShdw blurRad="38100" dist="38100" dir="2700000" algn="tl">
                  <a:srgbClr val="000000">
                    <a:alpha val="43137"/>
                  </a:srgbClr>
                </a:outerShdw>
              </a:effectLst>
              <a:latin typeface="黑体" pitchFamily="49" charset="-122"/>
              <a:ea typeface="黑体" pitchFamily="49" charset="-122"/>
            </a:endParaRPr>
          </a:p>
        </p:txBody>
      </p:sp>
      <p:sp>
        <p:nvSpPr>
          <p:cNvPr id="3" name="文本框 2">
            <a:extLst>
              <a:ext uri="{FF2B5EF4-FFF2-40B4-BE49-F238E27FC236}">
                <a16:creationId xmlns:a16="http://schemas.microsoft.com/office/drawing/2014/main" id="{996FBCEC-6750-4778-A788-2896285D99B2}"/>
              </a:ext>
            </a:extLst>
          </p:cNvPr>
          <p:cNvSpPr txBox="1"/>
          <p:nvPr/>
        </p:nvSpPr>
        <p:spPr>
          <a:xfrm>
            <a:off x="467544" y="3700110"/>
            <a:ext cx="7632848" cy="646331"/>
          </a:xfrm>
          <a:prstGeom prst="rect">
            <a:avLst/>
          </a:prstGeom>
          <a:noFill/>
        </p:spPr>
        <p:txBody>
          <a:bodyPr wrap="square">
            <a:spAutoFit/>
          </a:bodyPr>
          <a:lstStyle/>
          <a:p>
            <a:pPr marL="0" indent="0">
              <a:buFontTx/>
              <a:buNone/>
            </a:pPr>
            <a:r>
              <a:rPr lang="zh-CN" altLang="en-US" sz="3600" b="1" dirty="0"/>
              <a:t>没有测试（测量） ，就没有生活</a:t>
            </a:r>
            <a:endParaRPr lang="en-US" altLang="zh-CN" sz="3600" b="1" dirty="0"/>
          </a:p>
        </p:txBody>
      </p:sp>
    </p:spTree>
    <p:extLst>
      <p:ext uri="{BB962C8B-B14F-4D97-AF65-F5344CB8AC3E}">
        <p14:creationId xmlns:p14="http://schemas.microsoft.com/office/powerpoint/2010/main" val="3268361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图片 6">
            <a:extLst>
              <a:ext uri="{FF2B5EF4-FFF2-40B4-BE49-F238E27FC236}">
                <a16:creationId xmlns:a16="http://schemas.microsoft.com/office/drawing/2014/main" id="{1F4E2CAD-84D0-44A6-997D-C86A78AD061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0525" y="476250"/>
            <a:ext cx="3344863"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3" name="内容占位符 2">
            <a:extLst>
              <a:ext uri="{FF2B5EF4-FFF2-40B4-BE49-F238E27FC236}">
                <a16:creationId xmlns:a16="http://schemas.microsoft.com/office/drawing/2014/main" id="{36D312CA-3602-41A9-AD7F-0FC606110339}"/>
              </a:ext>
            </a:extLst>
          </p:cNvPr>
          <p:cNvSpPr txBox="1">
            <a:spLocks noChangeArrowheads="1"/>
          </p:cNvSpPr>
          <p:nvPr/>
        </p:nvSpPr>
        <p:spPr bwMode="auto">
          <a:xfrm>
            <a:off x="3851275" y="622300"/>
            <a:ext cx="4968875" cy="392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a:t>没有望远镜，就没有天文学</a:t>
            </a:r>
            <a:endParaRPr lang="en-US" altLang="zh-CN"/>
          </a:p>
          <a:p>
            <a:pPr eaLnBrk="1" hangingPunct="1"/>
            <a:r>
              <a:rPr lang="zh-CN" altLang="en-US"/>
              <a:t>没有显微镜，就没有细胞学</a:t>
            </a:r>
            <a:endParaRPr lang="en-US" altLang="zh-CN"/>
          </a:p>
          <a:p>
            <a:pPr eaLnBrk="1" hangingPunct="1"/>
            <a:r>
              <a:rPr lang="zh-CN" altLang="en-US"/>
              <a:t>没有指南针，就没有航海事业</a:t>
            </a:r>
            <a:endParaRPr lang="en-US" altLang="zh-CN"/>
          </a:p>
          <a:p>
            <a:pPr eaLnBrk="1" hangingPunct="1"/>
            <a:endParaRPr lang="zh-CN" altLang="en-US"/>
          </a:p>
        </p:txBody>
      </p:sp>
      <p:pic>
        <p:nvPicPr>
          <p:cNvPr id="40964" name="图片 11">
            <a:extLst>
              <a:ext uri="{FF2B5EF4-FFF2-40B4-BE49-F238E27FC236}">
                <a16:creationId xmlns:a16="http://schemas.microsoft.com/office/drawing/2014/main" id="{792F4386-8A34-4397-86AA-E7EB196937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144963"/>
            <a:ext cx="3617913" cy="2713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5" name="图片 12">
            <a:extLst>
              <a:ext uri="{FF2B5EF4-FFF2-40B4-BE49-F238E27FC236}">
                <a16:creationId xmlns:a16="http://schemas.microsoft.com/office/drawing/2014/main" id="{3F82E58F-112F-4EB5-81CA-216B4756E2D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7913" y="4191000"/>
            <a:ext cx="2682875" cy="268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66" name="图片 13">
            <a:extLst>
              <a:ext uri="{FF2B5EF4-FFF2-40B4-BE49-F238E27FC236}">
                <a16:creationId xmlns:a16="http://schemas.microsoft.com/office/drawing/2014/main" id="{AB057BAA-6A85-4EC6-A7C1-02FECE5B89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7763" y="4229100"/>
            <a:ext cx="2916237" cy="264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08799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内容占位符 4">
            <a:extLst>
              <a:ext uri="{FF2B5EF4-FFF2-40B4-BE49-F238E27FC236}">
                <a16:creationId xmlns:a16="http://schemas.microsoft.com/office/drawing/2014/main" id="{9DC45479-2108-463A-873E-2E998882AA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39164" y="1929915"/>
            <a:ext cx="3643312" cy="2276475"/>
          </a:xfrm>
        </p:spPr>
      </p:pic>
      <p:sp>
        <p:nvSpPr>
          <p:cNvPr id="41987" name="TextBox 5">
            <a:extLst>
              <a:ext uri="{FF2B5EF4-FFF2-40B4-BE49-F238E27FC236}">
                <a16:creationId xmlns:a16="http://schemas.microsoft.com/office/drawing/2014/main" id="{C3B6C557-1B64-416C-8352-FEFF937CB2CD}"/>
              </a:ext>
            </a:extLst>
          </p:cNvPr>
          <p:cNvSpPr txBox="1">
            <a:spLocks noChangeArrowheads="1"/>
          </p:cNvSpPr>
          <p:nvPr/>
        </p:nvSpPr>
        <p:spPr bwMode="auto">
          <a:xfrm>
            <a:off x="2195513" y="1049338"/>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温度</a:t>
            </a:r>
          </a:p>
        </p:txBody>
      </p:sp>
      <p:sp>
        <p:nvSpPr>
          <p:cNvPr id="41988" name="TextBox 6">
            <a:extLst>
              <a:ext uri="{FF2B5EF4-FFF2-40B4-BE49-F238E27FC236}">
                <a16:creationId xmlns:a16="http://schemas.microsoft.com/office/drawing/2014/main" id="{99125893-5DC6-4FFB-9473-7327EA7B2730}"/>
              </a:ext>
            </a:extLst>
          </p:cNvPr>
          <p:cNvSpPr txBox="1">
            <a:spLocks noChangeArrowheads="1"/>
          </p:cNvSpPr>
          <p:nvPr/>
        </p:nvSpPr>
        <p:spPr bwMode="auto">
          <a:xfrm>
            <a:off x="768350" y="249237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重力场</a:t>
            </a:r>
          </a:p>
        </p:txBody>
      </p:sp>
      <p:sp>
        <p:nvSpPr>
          <p:cNvPr id="41989" name="TextBox 7">
            <a:extLst>
              <a:ext uri="{FF2B5EF4-FFF2-40B4-BE49-F238E27FC236}">
                <a16:creationId xmlns:a16="http://schemas.microsoft.com/office/drawing/2014/main" id="{B1039471-6049-4F03-82F0-2DAF7858079C}"/>
              </a:ext>
            </a:extLst>
          </p:cNvPr>
          <p:cNvSpPr txBox="1">
            <a:spLocks noChangeArrowheads="1"/>
          </p:cNvSpPr>
          <p:nvPr/>
        </p:nvSpPr>
        <p:spPr bwMode="auto">
          <a:xfrm>
            <a:off x="5219700" y="1049338"/>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光照</a:t>
            </a:r>
          </a:p>
        </p:txBody>
      </p:sp>
      <p:sp>
        <p:nvSpPr>
          <p:cNvPr id="41990" name="TextBox 8">
            <a:extLst>
              <a:ext uri="{FF2B5EF4-FFF2-40B4-BE49-F238E27FC236}">
                <a16:creationId xmlns:a16="http://schemas.microsoft.com/office/drawing/2014/main" id="{F4FFE0A0-FA43-4103-80C3-950FC8EC1D28}"/>
              </a:ext>
            </a:extLst>
          </p:cNvPr>
          <p:cNvSpPr txBox="1">
            <a:spLocks noChangeArrowheads="1"/>
          </p:cNvSpPr>
          <p:nvPr/>
        </p:nvSpPr>
        <p:spPr bwMode="auto">
          <a:xfrm>
            <a:off x="1149350" y="407670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触觉</a:t>
            </a:r>
          </a:p>
        </p:txBody>
      </p:sp>
      <p:sp>
        <p:nvSpPr>
          <p:cNvPr id="41991" name="TextBox 9">
            <a:extLst>
              <a:ext uri="{FF2B5EF4-FFF2-40B4-BE49-F238E27FC236}">
                <a16:creationId xmlns:a16="http://schemas.microsoft.com/office/drawing/2014/main" id="{749A4282-187D-4C8E-AFAD-56E91A99A06E}"/>
              </a:ext>
            </a:extLst>
          </p:cNvPr>
          <p:cNvSpPr txBox="1">
            <a:spLocks noChangeArrowheads="1"/>
          </p:cNvSpPr>
          <p:nvPr/>
        </p:nvSpPr>
        <p:spPr bwMode="auto">
          <a:xfrm>
            <a:off x="7164388" y="2232025"/>
            <a:ext cx="906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声音</a:t>
            </a:r>
          </a:p>
        </p:txBody>
      </p:sp>
      <p:sp>
        <p:nvSpPr>
          <p:cNvPr id="41992" name="TextBox 13">
            <a:extLst>
              <a:ext uri="{FF2B5EF4-FFF2-40B4-BE49-F238E27FC236}">
                <a16:creationId xmlns:a16="http://schemas.microsoft.com/office/drawing/2014/main" id="{017AC974-F42A-41C4-8BFC-1D5AB831D28E}"/>
              </a:ext>
            </a:extLst>
          </p:cNvPr>
          <p:cNvSpPr txBox="1">
            <a:spLocks noChangeArrowheads="1"/>
          </p:cNvSpPr>
          <p:nvPr/>
        </p:nvSpPr>
        <p:spPr bwMode="auto">
          <a:xfrm>
            <a:off x="7167563" y="3819525"/>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振动</a:t>
            </a:r>
          </a:p>
        </p:txBody>
      </p:sp>
      <p:sp>
        <p:nvSpPr>
          <p:cNvPr id="41993" name="TextBox 14">
            <a:extLst>
              <a:ext uri="{FF2B5EF4-FFF2-40B4-BE49-F238E27FC236}">
                <a16:creationId xmlns:a16="http://schemas.microsoft.com/office/drawing/2014/main" id="{AB023FCB-4BAA-406F-90CE-D936485B0437}"/>
              </a:ext>
            </a:extLst>
          </p:cNvPr>
          <p:cNvSpPr txBox="1">
            <a:spLocks noChangeArrowheads="1"/>
          </p:cNvSpPr>
          <p:nvPr/>
        </p:nvSpPr>
        <p:spPr bwMode="auto">
          <a:xfrm>
            <a:off x="3098800" y="5229225"/>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压强</a:t>
            </a:r>
          </a:p>
        </p:txBody>
      </p:sp>
      <p:sp>
        <p:nvSpPr>
          <p:cNvPr id="41994" name="TextBox 15">
            <a:extLst>
              <a:ext uri="{FF2B5EF4-FFF2-40B4-BE49-F238E27FC236}">
                <a16:creationId xmlns:a16="http://schemas.microsoft.com/office/drawing/2014/main" id="{CFBD96F7-33DD-466B-AA17-71C1FC52756D}"/>
              </a:ext>
            </a:extLst>
          </p:cNvPr>
          <p:cNvSpPr txBox="1">
            <a:spLocks noChangeArrowheads="1"/>
          </p:cNvSpPr>
          <p:nvPr/>
        </p:nvSpPr>
        <p:spPr bwMode="auto">
          <a:xfrm>
            <a:off x="5508625" y="5157788"/>
            <a:ext cx="693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a:t>……</a:t>
            </a:r>
            <a:endParaRPr lang="zh-CN" altLang="en-US" sz="2800" b="1"/>
          </a:p>
        </p:txBody>
      </p:sp>
      <p:sp>
        <p:nvSpPr>
          <p:cNvPr id="12" name="文本框 11">
            <a:extLst>
              <a:ext uri="{FF2B5EF4-FFF2-40B4-BE49-F238E27FC236}">
                <a16:creationId xmlns:a16="http://schemas.microsoft.com/office/drawing/2014/main" id="{960D0840-7EA5-4E64-83BA-52190D5B0AA6}"/>
              </a:ext>
            </a:extLst>
          </p:cNvPr>
          <p:cNvSpPr txBox="1"/>
          <p:nvPr/>
        </p:nvSpPr>
        <p:spPr>
          <a:xfrm>
            <a:off x="1043608" y="304563"/>
            <a:ext cx="7632848" cy="646331"/>
          </a:xfrm>
          <a:prstGeom prst="rect">
            <a:avLst/>
          </a:prstGeom>
          <a:noFill/>
        </p:spPr>
        <p:txBody>
          <a:bodyPr wrap="square">
            <a:spAutoFit/>
          </a:bodyPr>
          <a:lstStyle/>
          <a:p>
            <a:pPr marL="0" indent="0">
              <a:buFontTx/>
              <a:buNone/>
            </a:pPr>
            <a:r>
              <a:rPr lang="zh-CN" altLang="en-US" sz="3600" b="1" dirty="0">
                <a:solidFill>
                  <a:srgbClr val="0000FF"/>
                </a:solidFill>
              </a:rPr>
              <a:t>没有测试（测量） ，就没有生活</a:t>
            </a:r>
            <a:endParaRPr lang="en-US" altLang="zh-CN" sz="3600" b="1" dirty="0">
              <a:solidFill>
                <a:srgbClr val="0000FF"/>
              </a:solidFill>
            </a:endParaRPr>
          </a:p>
        </p:txBody>
      </p:sp>
    </p:spTree>
    <p:extLst>
      <p:ext uri="{BB962C8B-B14F-4D97-AF65-F5344CB8AC3E}">
        <p14:creationId xmlns:p14="http://schemas.microsoft.com/office/powerpoint/2010/main" val="2537165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010" name="Group 9">
            <a:extLst>
              <a:ext uri="{FF2B5EF4-FFF2-40B4-BE49-F238E27FC236}">
                <a16:creationId xmlns:a16="http://schemas.microsoft.com/office/drawing/2014/main" id="{5203440A-5D93-476B-9E18-CFC628D0D6CA}"/>
              </a:ext>
            </a:extLst>
          </p:cNvPr>
          <p:cNvGrpSpPr>
            <a:grpSpLocks/>
          </p:cNvGrpSpPr>
          <p:nvPr/>
        </p:nvGrpSpPr>
        <p:grpSpPr bwMode="auto">
          <a:xfrm>
            <a:off x="762000" y="2743200"/>
            <a:ext cx="7666038" cy="3273425"/>
            <a:chOff x="480" y="288"/>
            <a:chExt cx="4829" cy="2062"/>
          </a:xfrm>
        </p:grpSpPr>
        <p:pic>
          <p:nvPicPr>
            <p:cNvPr id="43012" name="Picture 4">
              <a:extLst>
                <a:ext uri="{FF2B5EF4-FFF2-40B4-BE49-F238E27FC236}">
                  <a16:creationId xmlns:a16="http://schemas.microsoft.com/office/drawing/2014/main" id="{17139E07-4DA5-42C1-87B1-6BC102E9EAE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 y="288"/>
              <a:ext cx="2212" cy="182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43013" name="Picture 5">
              <a:extLst>
                <a:ext uri="{FF2B5EF4-FFF2-40B4-BE49-F238E27FC236}">
                  <a16:creationId xmlns:a16="http://schemas.microsoft.com/office/drawing/2014/main" id="{48A10760-608A-4E5E-947A-0B07708088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 y="336"/>
              <a:ext cx="2381" cy="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462" name="Rectangle 6">
              <a:extLst>
                <a:ext uri="{FF2B5EF4-FFF2-40B4-BE49-F238E27FC236}">
                  <a16:creationId xmlns:a16="http://schemas.microsoft.com/office/drawing/2014/main" id="{7D9E526D-16E2-4485-807D-B8528BC62B7F}"/>
                </a:ext>
              </a:extLst>
            </p:cNvPr>
            <p:cNvSpPr>
              <a:spLocks noChangeArrowheads="1"/>
            </p:cNvSpPr>
            <p:nvPr/>
          </p:nvSpPr>
          <p:spPr bwMode="auto">
            <a:xfrm>
              <a:off x="480" y="2160"/>
              <a:ext cx="2218" cy="190"/>
            </a:xfrm>
            <a:prstGeom prst="rect">
              <a:avLst/>
            </a:prstGeom>
            <a:noFill/>
            <a:ln>
              <a:noFill/>
            </a:ln>
            <a:effectLst/>
          </p:spPr>
          <p:txBody>
            <a:bodyPr lIns="82550" tIns="41275" rIns="82550" bIns="41275">
              <a:spAutoFit/>
            </a:bodyPr>
            <a:lstStyle/>
            <a:p>
              <a:pPr algn="ctr">
                <a:lnSpc>
                  <a:spcPct val="80000"/>
                </a:lnSpc>
                <a:spcBef>
                  <a:spcPct val="15000"/>
                </a:spcBef>
                <a:buSzPct val="75000"/>
                <a:buFont typeface="Wingdings" panose="05000000000000000000" pitchFamily="2" charset="2"/>
                <a:buNone/>
                <a:defRPr/>
              </a:pPr>
              <a:r>
                <a:rPr lang="en-US" altLang="zh-CN" b="1">
                  <a:solidFill>
                    <a:srgbClr val="CC0000"/>
                  </a:solidFill>
                  <a:effectLst>
                    <a:outerShdw blurRad="38100" dist="38100" dir="2700000" algn="tl">
                      <a:srgbClr val="C0C0C0"/>
                    </a:outerShdw>
                  </a:effectLst>
                  <a:ea typeface="楷体_GB2312" pitchFamily="49" charset="-122"/>
                </a:rPr>
                <a:t>70</a:t>
              </a:r>
              <a:r>
                <a:rPr lang="zh-CN" altLang="en-US" b="1">
                  <a:solidFill>
                    <a:srgbClr val="CC0000"/>
                  </a:solidFill>
                  <a:effectLst>
                    <a:outerShdw blurRad="38100" dist="38100" dir="2700000" algn="tl">
                      <a:srgbClr val="C0C0C0"/>
                    </a:outerShdw>
                  </a:effectLst>
                  <a:ea typeface="楷体_GB2312" pitchFamily="49" charset="-122"/>
                </a:rPr>
                <a:t>万</a:t>
              </a:r>
              <a:r>
                <a:rPr lang="en-US" altLang="zh-CN" b="1">
                  <a:solidFill>
                    <a:srgbClr val="CC0000"/>
                  </a:solidFill>
                  <a:effectLst>
                    <a:outerShdw blurRad="38100" dist="38100" dir="2700000" algn="tl">
                      <a:srgbClr val="C0C0C0"/>
                    </a:outerShdw>
                  </a:effectLst>
                  <a:ea typeface="楷体_GB2312" pitchFamily="49" charset="-122"/>
                </a:rPr>
                <a:t>KW</a:t>
              </a:r>
              <a:r>
                <a:rPr lang="zh-CN" altLang="en-US" b="1">
                  <a:solidFill>
                    <a:srgbClr val="CC0000"/>
                  </a:solidFill>
                  <a:effectLst>
                    <a:outerShdw blurRad="38100" dist="38100" dir="2700000" algn="tl">
                      <a:srgbClr val="C0C0C0"/>
                    </a:outerShdw>
                  </a:effectLst>
                  <a:ea typeface="楷体_GB2312" pitchFamily="49" charset="-122"/>
                </a:rPr>
                <a:t>水轮机仅转轮重</a:t>
              </a:r>
              <a:r>
                <a:rPr lang="en-US" altLang="zh-CN" b="1">
                  <a:solidFill>
                    <a:srgbClr val="CC0000"/>
                  </a:solidFill>
                  <a:effectLst>
                    <a:outerShdw blurRad="38100" dist="38100" dir="2700000" algn="tl">
                      <a:srgbClr val="C0C0C0"/>
                    </a:outerShdw>
                  </a:effectLst>
                  <a:ea typeface="楷体_GB2312" pitchFamily="49" charset="-122"/>
                </a:rPr>
                <a:t>430</a:t>
              </a:r>
              <a:r>
                <a:rPr lang="zh-CN" altLang="en-US" b="1">
                  <a:solidFill>
                    <a:srgbClr val="CC0000"/>
                  </a:solidFill>
                  <a:effectLst>
                    <a:outerShdw blurRad="38100" dist="38100" dir="2700000" algn="tl">
                      <a:srgbClr val="C0C0C0"/>
                    </a:outerShdw>
                  </a:effectLst>
                  <a:ea typeface="楷体_GB2312" pitchFamily="49" charset="-122"/>
                </a:rPr>
                <a:t>吨</a:t>
              </a:r>
            </a:p>
          </p:txBody>
        </p:sp>
        <p:sp>
          <p:nvSpPr>
            <p:cNvPr id="19463" name="Rectangle 7">
              <a:extLst>
                <a:ext uri="{FF2B5EF4-FFF2-40B4-BE49-F238E27FC236}">
                  <a16:creationId xmlns:a16="http://schemas.microsoft.com/office/drawing/2014/main" id="{BB195E6E-7DAC-4DDA-AC4F-83239CC97483}"/>
                </a:ext>
              </a:extLst>
            </p:cNvPr>
            <p:cNvSpPr>
              <a:spLocks noChangeArrowheads="1"/>
            </p:cNvSpPr>
            <p:nvPr/>
          </p:nvSpPr>
          <p:spPr bwMode="auto">
            <a:xfrm>
              <a:off x="2976" y="2160"/>
              <a:ext cx="2211" cy="190"/>
            </a:xfrm>
            <a:prstGeom prst="rect">
              <a:avLst/>
            </a:prstGeom>
            <a:noFill/>
            <a:ln>
              <a:noFill/>
            </a:ln>
            <a:effectLst/>
          </p:spPr>
          <p:txBody>
            <a:bodyPr lIns="82550" tIns="41275" rIns="82550" bIns="41275">
              <a:spAutoFit/>
            </a:bodyPr>
            <a:lstStyle/>
            <a:p>
              <a:pPr algn="ctr">
                <a:lnSpc>
                  <a:spcPct val="80000"/>
                </a:lnSpc>
                <a:spcBef>
                  <a:spcPct val="15000"/>
                </a:spcBef>
                <a:buSzPct val="75000"/>
                <a:buFont typeface="Wingdings" panose="05000000000000000000" pitchFamily="2" charset="2"/>
                <a:buNone/>
                <a:defRPr/>
              </a:pPr>
              <a:r>
                <a:rPr lang="zh-CN" altLang="en-US" b="1">
                  <a:solidFill>
                    <a:srgbClr val="CC0000"/>
                  </a:solidFill>
                  <a:effectLst>
                    <a:outerShdw blurRad="38100" dist="38100" dir="2700000" algn="tl">
                      <a:srgbClr val="C0C0C0"/>
                    </a:outerShdw>
                  </a:effectLst>
                  <a:ea typeface="楷体_GB2312" pitchFamily="49" charset="-122"/>
                </a:rPr>
                <a:t>微型传动机构  来源：德国</a:t>
              </a:r>
              <a:r>
                <a:rPr lang="en-US" altLang="zh-CN" b="1">
                  <a:solidFill>
                    <a:srgbClr val="CC0000"/>
                  </a:solidFill>
                  <a:effectLst>
                    <a:outerShdw blurRad="38100" dist="38100" dir="2700000" algn="tl">
                      <a:srgbClr val="C0C0C0"/>
                    </a:outerShdw>
                  </a:effectLst>
                  <a:ea typeface="楷体_GB2312" pitchFamily="49" charset="-122"/>
                </a:rPr>
                <a:t>F.G</a:t>
              </a:r>
            </a:p>
          </p:txBody>
        </p:sp>
      </p:grpSp>
      <p:sp>
        <p:nvSpPr>
          <p:cNvPr id="43011" name="Rectangle 8">
            <a:extLst>
              <a:ext uri="{FF2B5EF4-FFF2-40B4-BE49-F238E27FC236}">
                <a16:creationId xmlns:a16="http://schemas.microsoft.com/office/drawing/2014/main" id="{182A1A70-5208-4FE0-85D9-6840A6D4C892}"/>
              </a:ext>
            </a:extLst>
          </p:cNvPr>
          <p:cNvSpPr>
            <a:spLocks noChangeArrowheads="1"/>
          </p:cNvSpPr>
          <p:nvPr/>
        </p:nvSpPr>
        <p:spPr bwMode="auto">
          <a:xfrm>
            <a:off x="685800" y="404813"/>
            <a:ext cx="7696200" cy="2227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r>
              <a:rPr lang="en-US" altLang="zh-CN" sz="2800">
                <a:solidFill>
                  <a:srgbClr val="222222"/>
                </a:solidFill>
              </a:rPr>
              <a:t>    </a:t>
            </a:r>
            <a:r>
              <a:rPr lang="zh-CN" altLang="en-US" sz="2800">
                <a:solidFill>
                  <a:srgbClr val="222222"/>
                </a:solidFill>
              </a:rPr>
              <a:t>凡有尺寸大小和形状的产品都是几何产品，包括机械电子、仪器仪表、计算机和信息技术、航空航天、交通运输、家用电器、机器人、半导体和生物工程等产品；既包括传统机械产品，也包括高新技术和创新技术产品。</a:t>
            </a:r>
          </a:p>
        </p:txBody>
      </p:sp>
    </p:spTree>
    <p:extLst>
      <p:ext uri="{BB962C8B-B14F-4D97-AF65-F5344CB8AC3E}">
        <p14:creationId xmlns:p14="http://schemas.microsoft.com/office/powerpoint/2010/main" val="23794731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a:extLst>
              <a:ext uri="{FF2B5EF4-FFF2-40B4-BE49-F238E27FC236}">
                <a16:creationId xmlns:a16="http://schemas.microsoft.com/office/drawing/2014/main" id="{F7710AAB-C4F5-43B5-AB64-A5668861148A}"/>
              </a:ext>
            </a:extLst>
          </p:cNvPr>
          <p:cNvSpPr>
            <a:spLocks noGrp="1" noChangeArrowheads="1"/>
          </p:cNvSpPr>
          <p:nvPr>
            <p:ph type="title"/>
          </p:nvPr>
        </p:nvSpPr>
        <p:spPr/>
        <p:txBody>
          <a:bodyPr/>
          <a:lstStyle/>
          <a:p>
            <a:pPr eaLnBrk="1" hangingPunct="1"/>
            <a:r>
              <a:rPr lang="zh-CN" altLang="en-US" sz="2800" b="1">
                <a:solidFill>
                  <a:srgbClr val="0000FF"/>
                </a:solidFill>
              </a:rPr>
              <a:t>测试的基本任务是获取有用的信息</a:t>
            </a:r>
          </a:p>
        </p:txBody>
      </p:sp>
      <p:sp>
        <p:nvSpPr>
          <p:cNvPr id="44035" name="Rectangle 3">
            <a:extLst>
              <a:ext uri="{FF2B5EF4-FFF2-40B4-BE49-F238E27FC236}">
                <a16:creationId xmlns:a16="http://schemas.microsoft.com/office/drawing/2014/main" id="{2D66629C-A84A-402D-9A5E-942EDAE247A0}"/>
              </a:ext>
            </a:extLst>
          </p:cNvPr>
          <p:cNvSpPr>
            <a:spLocks noGrp="1" noChangeArrowheads="1"/>
          </p:cNvSpPr>
          <p:nvPr>
            <p:ph type="body" idx="1"/>
          </p:nvPr>
        </p:nvSpPr>
        <p:spPr>
          <a:xfrm>
            <a:off x="468313" y="1341438"/>
            <a:ext cx="8229600" cy="4525962"/>
          </a:xfrm>
        </p:spPr>
        <p:txBody>
          <a:bodyPr/>
          <a:lstStyle/>
          <a:p>
            <a:pPr eaLnBrk="1" hangingPunct="1">
              <a:lnSpc>
                <a:spcPct val="90000"/>
              </a:lnSpc>
            </a:pPr>
            <a:r>
              <a:rPr lang="zh-CN" altLang="en-US" sz="2800" b="1" dirty="0"/>
              <a:t>信息（维纳）：是人们在适应外部世界且使这种适应反作用于外界世界的过程中同外部世界进行交换的内容的名称。</a:t>
            </a:r>
          </a:p>
          <a:p>
            <a:pPr eaLnBrk="1" hangingPunct="1">
              <a:lnSpc>
                <a:spcPct val="90000"/>
              </a:lnSpc>
            </a:pPr>
            <a:r>
              <a:rPr lang="zh-CN" altLang="en-US" sz="2800" b="1" dirty="0">
                <a:solidFill>
                  <a:srgbClr val="FF0000"/>
                </a:solidFill>
              </a:rPr>
              <a:t>信息（通用定义）：是事物存在的方式或运动状态，以及这种方式或状态的直接或间接的表述。</a:t>
            </a:r>
          </a:p>
          <a:p>
            <a:pPr eaLnBrk="1" hangingPunct="1">
              <a:lnSpc>
                <a:spcPct val="90000"/>
              </a:lnSpc>
            </a:pPr>
            <a:r>
              <a:rPr lang="zh-CN" altLang="en-US" sz="2800" b="1" dirty="0"/>
              <a:t>信息的性质：信息必须以某种物质作为媒介进行存储、传输和转换，在这个过程中又总是伴随着能量的传递和转换。信息既不是物质也不是能量，它只是物质的特殊属性，它可以传递和提供关于客观物质世界的知识，减少或消除对知识的不确定性。</a:t>
            </a:r>
          </a:p>
        </p:txBody>
      </p:sp>
      <p:sp>
        <p:nvSpPr>
          <p:cNvPr id="44036" name="Text Box 4">
            <a:extLst>
              <a:ext uri="{FF2B5EF4-FFF2-40B4-BE49-F238E27FC236}">
                <a16:creationId xmlns:a16="http://schemas.microsoft.com/office/drawing/2014/main" id="{6B29EEF2-F0BB-42E7-B909-EA64FEA84D0E}"/>
              </a:ext>
            </a:extLst>
          </p:cNvPr>
          <p:cNvSpPr txBox="1">
            <a:spLocks noChangeArrowheads="1"/>
          </p:cNvSpPr>
          <p:nvPr/>
        </p:nvSpPr>
        <p:spPr bwMode="auto">
          <a:xfrm>
            <a:off x="900113" y="5942013"/>
            <a:ext cx="8243887"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1800">
                <a:solidFill>
                  <a:srgbClr val="0000FF"/>
                </a:solidFill>
              </a:rPr>
              <a:t>美国数学家申农（香农）</a:t>
            </a:r>
            <a:r>
              <a:rPr lang="en-US" altLang="zh-CN" sz="1800">
                <a:solidFill>
                  <a:srgbClr val="0000FF"/>
                </a:solidFill>
              </a:rPr>
              <a:t>C.E. Shannon(1916-1948)《</a:t>
            </a:r>
            <a:r>
              <a:rPr lang="zh-CN" altLang="en-US" sz="1800">
                <a:solidFill>
                  <a:srgbClr val="0000FF"/>
                </a:solidFill>
              </a:rPr>
              <a:t>通讯中的数学理论</a:t>
            </a:r>
            <a:r>
              <a:rPr lang="en-US" altLang="zh-CN" sz="1800">
                <a:solidFill>
                  <a:srgbClr val="0000FF"/>
                </a:solidFill>
              </a:rPr>
              <a:t>》</a:t>
            </a:r>
            <a:r>
              <a:rPr lang="zh-CN" altLang="en-US" sz="1800">
                <a:solidFill>
                  <a:srgbClr val="0000FF"/>
                </a:solidFill>
              </a:rPr>
              <a:t>指出“通讯的基本问题就是精确地或近似地在一点复现另一点选择的信号”。信息论的创始人。</a:t>
            </a:r>
          </a:p>
        </p:txBody>
      </p:sp>
    </p:spTree>
    <p:extLst>
      <p:ext uri="{BB962C8B-B14F-4D97-AF65-F5344CB8AC3E}">
        <p14:creationId xmlns:p14="http://schemas.microsoft.com/office/powerpoint/2010/main" val="13860134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AFBD7311-FDDE-43FD-9B7C-B51A00AE65F6}"/>
              </a:ext>
            </a:extLst>
          </p:cNvPr>
          <p:cNvSpPr>
            <a:spLocks noGrp="1" noChangeArrowheads="1"/>
          </p:cNvSpPr>
          <p:nvPr>
            <p:ph type="title"/>
          </p:nvPr>
        </p:nvSpPr>
        <p:spPr>
          <a:xfrm>
            <a:off x="471949" y="26968"/>
            <a:ext cx="8229600" cy="1143000"/>
          </a:xfrm>
        </p:spPr>
        <p:txBody>
          <a:bodyPr/>
          <a:lstStyle/>
          <a:p>
            <a:pPr eaLnBrk="1" hangingPunct="1"/>
            <a:r>
              <a:rPr lang="zh-CN" altLang="en-US" b="1" dirty="0">
                <a:latin typeface="Times New Roman" panose="02020603050405020304" pitchFamily="18" charset="0"/>
                <a:ea typeface="华文楷体" panose="02010600040101010101" pitchFamily="2" charset="-122"/>
                <a:cs typeface="宋体" panose="02010600030101010101" pitchFamily="2" charset="-122"/>
              </a:rPr>
              <a:t>第一讲   概述</a:t>
            </a:r>
            <a:endParaRPr lang="zh-CN" altLang="en-US" dirty="0">
              <a:ea typeface="华文楷体" panose="02010600040101010101" pitchFamily="2" charset="-122"/>
              <a:cs typeface="宋体" panose="02010600030101010101" pitchFamily="2" charset="-122"/>
            </a:endParaRPr>
          </a:p>
        </p:txBody>
      </p:sp>
      <p:sp>
        <p:nvSpPr>
          <p:cNvPr id="5123" name="Rectangle 3">
            <a:extLst>
              <a:ext uri="{FF2B5EF4-FFF2-40B4-BE49-F238E27FC236}">
                <a16:creationId xmlns:a16="http://schemas.microsoft.com/office/drawing/2014/main" id="{61909762-E8C6-4638-8F7A-DE0822A55CCD}"/>
              </a:ext>
            </a:extLst>
          </p:cNvPr>
          <p:cNvSpPr>
            <a:spLocks noGrp="1" noChangeArrowheads="1"/>
          </p:cNvSpPr>
          <p:nvPr>
            <p:ph type="body" idx="1"/>
          </p:nvPr>
        </p:nvSpPr>
        <p:spPr>
          <a:xfrm>
            <a:off x="471949" y="1052736"/>
            <a:ext cx="8229600" cy="1756792"/>
          </a:xfrm>
        </p:spPr>
        <p:txBody>
          <a:bodyPr/>
          <a:lstStyle/>
          <a:p>
            <a:pPr eaLnBrk="1" hangingPunct="1">
              <a:lnSpc>
                <a:spcPct val="150000"/>
              </a:lnSpc>
              <a:spcBef>
                <a:spcPct val="0"/>
              </a:spcBef>
              <a:buNone/>
              <a:defRPr/>
            </a:pPr>
            <a:r>
              <a:rPr lang="en-US" altLang="zh-CN" sz="2800" dirty="0">
                <a:latin typeface="+mn-ea"/>
                <a:cs typeface="宋体" panose="02010600030101010101" pitchFamily="2" charset="-122"/>
              </a:rPr>
              <a:t>1</a:t>
            </a:r>
            <a:r>
              <a:rPr lang="zh-CN" altLang="en-US" sz="2800" dirty="0">
                <a:latin typeface="+mn-ea"/>
                <a:cs typeface="宋体" panose="02010600030101010101" pitchFamily="2" charset="-122"/>
              </a:rPr>
              <a:t>、</a:t>
            </a:r>
            <a:r>
              <a:rPr kumimoji="1" lang="zh-CN" altLang="en-US" sz="2800" dirty="0">
                <a:effectLst>
                  <a:outerShdw blurRad="38100" dist="38100" dir="2700000" algn="tl">
                    <a:srgbClr val="000000">
                      <a:alpha val="43137"/>
                    </a:srgbClr>
                  </a:outerShdw>
                </a:effectLst>
                <a:latin typeface="+mn-ea"/>
                <a:cs typeface="Times New Roman" pitchFamily="18" charset="0"/>
              </a:rPr>
              <a:t>测试的概念</a:t>
            </a:r>
            <a:endParaRPr kumimoji="1" lang="en-US" altLang="zh-CN" sz="2800" dirty="0">
              <a:effectLst>
                <a:outerShdw blurRad="38100" dist="38100" dir="2700000" algn="tl">
                  <a:srgbClr val="000000">
                    <a:alpha val="43137"/>
                  </a:srgbClr>
                </a:outerShdw>
              </a:effectLst>
              <a:latin typeface="+mn-ea"/>
              <a:cs typeface="Times New Roman" pitchFamily="18" charset="0"/>
            </a:endParaRPr>
          </a:p>
          <a:p>
            <a:pPr marL="514350" indent="-514350" eaLnBrk="1" hangingPunct="1">
              <a:lnSpc>
                <a:spcPct val="150000"/>
              </a:lnSpc>
              <a:spcBef>
                <a:spcPct val="0"/>
              </a:spcBef>
              <a:buFontTx/>
              <a:buAutoNum type="arabicPlain" startAt="2"/>
              <a:defRPr/>
            </a:pPr>
            <a:r>
              <a:rPr lang="zh-CN" altLang="en-US" sz="2800" dirty="0">
                <a:latin typeface="+mn-ea"/>
                <a:cs typeface="宋体" panose="02010600030101010101" pitchFamily="2" charset="-122"/>
              </a:rPr>
              <a:t>测试系统的组成</a:t>
            </a:r>
            <a:endParaRPr lang="en-US" altLang="zh-CN" sz="2800" dirty="0">
              <a:latin typeface="+mn-ea"/>
              <a:cs typeface="宋体" panose="02010600030101010101" pitchFamily="2" charset="-122"/>
            </a:endParaRPr>
          </a:p>
          <a:p>
            <a:pPr marL="514350" indent="-514350" eaLnBrk="1" hangingPunct="1">
              <a:lnSpc>
                <a:spcPct val="150000"/>
              </a:lnSpc>
              <a:spcBef>
                <a:spcPct val="0"/>
              </a:spcBef>
              <a:buFontTx/>
              <a:buAutoNum type="arabicPlain" startAt="2"/>
              <a:defRPr/>
            </a:pPr>
            <a:r>
              <a:rPr lang="zh-CN" altLang="en-US" sz="2800" dirty="0">
                <a:latin typeface="+mn-ea"/>
                <a:cs typeface="宋体" panose="02010600030101010101" pitchFamily="2" charset="-122"/>
              </a:rPr>
              <a:t>测试技术的工程应用</a:t>
            </a:r>
            <a:endParaRPr lang="en-US" altLang="zh-CN" sz="2800" dirty="0">
              <a:latin typeface="+mn-ea"/>
              <a:cs typeface="宋体" panose="02010600030101010101" pitchFamily="2" charset="-122"/>
            </a:endParaRPr>
          </a:p>
          <a:p>
            <a:pPr marL="514350" indent="-514350" eaLnBrk="1" hangingPunct="1">
              <a:lnSpc>
                <a:spcPct val="150000"/>
              </a:lnSpc>
              <a:spcBef>
                <a:spcPct val="0"/>
              </a:spcBef>
              <a:buFontTx/>
              <a:buAutoNum type="arabicPlain" startAt="2"/>
              <a:defRPr/>
            </a:pPr>
            <a:r>
              <a:rPr lang="zh-CN" altLang="en-US" sz="2800" dirty="0">
                <a:latin typeface="+mn-ea"/>
                <a:cs typeface="宋体" panose="02010600030101010101" pitchFamily="2" charset="-122"/>
              </a:rPr>
              <a:t>课程安排</a:t>
            </a:r>
            <a:endParaRPr lang="en-US" altLang="zh-CN" sz="2800" dirty="0">
              <a:latin typeface="+mn-ea"/>
              <a:cs typeface="宋体" panose="02010600030101010101" pitchFamily="2" charset="-122"/>
            </a:endParaRPr>
          </a:p>
        </p:txBody>
      </p:sp>
      <p:pic>
        <p:nvPicPr>
          <p:cNvPr id="5124" name="Picture 4" descr="chp_laser">
            <a:extLst>
              <a:ext uri="{FF2B5EF4-FFF2-40B4-BE49-F238E27FC236}">
                <a16:creationId xmlns:a16="http://schemas.microsoft.com/office/drawing/2014/main" id="{3AC5FDA5-19CC-453A-B180-93E9CB2F1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6825" y="3789363"/>
            <a:ext cx="36195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Picture 5">
            <a:extLst>
              <a:ext uri="{FF2B5EF4-FFF2-40B4-BE49-F238E27FC236}">
                <a16:creationId xmlns:a16="http://schemas.microsoft.com/office/drawing/2014/main" id="{92F2A690-42F5-4363-A8A6-4A2773C523E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3789363"/>
            <a:ext cx="2735263" cy="2701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ext Box 2">
            <a:extLst>
              <a:ext uri="{FF2B5EF4-FFF2-40B4-BE49-F238E27FC236}">
                <a16:creationId xmlns:a16="http://schemas.microsoft.com/office/drawing/2014/main" id="{BF9ECCBA-0F65-464A-88AC-BFEADD5684E1}"/>
              </a:ext>
            </a:extLst>
          </p:cNvPr>
          <p:cNvSpPr txBox="1">
            <a:spLocks noChangeArrowheads="1"/>
          </p:cNvSpPr>
          <p:nvPr/>
        </p:nvSpPr>
        <p:spPr bwMode="auto">
          <a:xfrm>
            <a:off x="1889125" y="1298575"/>
            <a:ext cx="4511675" cy="566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zh-CN" sz="2400">
              <a:solidFill>
                <a:schemeClr val="bg1"/>
              </a:solidFill>
              <a:latin typeface="宋体" panose="02010600030101010101" pitchFamily="2" charset="-122"/>
            </a:endParaRPr>
          </a:p>
        </p:txBody>
      </p:sp>
      <p:sp>
        <p:nvSpPr>
          <p:cNvPr id="34819" name="Text Box 3">
            <a:extLst>
              <a:ext uri="{FF2B5EF4-FFF2-40B4-BE49-F238E27FC236}">
                <a16:creationId xmlns:a16="http://schemas.microsoft.com/office/drawing/2014/main" id="{9CC455A7-BD18-4B2A-B31F-1F281D0B19C5}"/>
              </a:ext>
            </a:extLst>
          </p:cNvPr>
          <p:cNvSpPr txBox="1">
            <a:spLocks noChangeArrowheads="1"/>
          </p:cNvSpPr>
          <p:nvPr/>
        </p:nvSpPr>
        <p:spPr bwMode="auto">
          <a:xfrm>
            <a:off x="228600" y="125413"/>
            <a:ext cx="8736013" cy="5512856"/>
          </a:xfrm>
          <a:prstGeom prst="rect">
            <a:avLst/>
          </a:prstGeom>
          <a:noFill/>
          <a:ln>
            <a:noFill/>
          </a:ln>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buFont typeface="Wingdings" panose="05000000000000000000" pitchFamily="2" charset="2"/>
              <a:buChar char="Ø"/>
              <a:defRPr/>
            </a:pPr>
            <a:r>
              <a:rPr lang="zh-CN" altLang="en-US" b="1" dirty="0">
                <a:solidFill>
                  <a:srgbClr val="FF0000"/>
                </a:solidFill>
                <a:latin typeface="宋体" panose="02010600030101010101" pitchFamily="2" charset="-122"/>
              </a:rPr>
              <a:t>信号是信息的载体</a:t>
            </a:r>
          </a:p>
          <a:p>
            <a:pPr algn="just">
              <a:lnSpc>
                <a:spcPct val="150000"/>
              </a:lnSpc>
              <a:buFontTx/>
              <a:buNone/>
              <a:defRPr/>
            </a:pPr>
            <a:r>
              <a:rPr lang="zh-CN" altLang="en-US" sz="2800" dirty="0">
                <a:latin typeface="+mn-ea"/>
                <a:ea typeface="+mn-ea"/>
              </a:rPr>
              <a:t>   信息由某些物理量所携带和传输，如古代战争信息</a:t>
            </a:r>
          </a:p>
          <a:p>
            <a:pPr algn="just">
              <a:lnSpc>
                <a:spcPct val="150000"/>
              </a:lnSpc>
              <a:buNone/>
              <a:defRPr/>
            </a:pPr>
            <a:r>
              <a:rPr lang="zh-CN" altLang="en-US" sz="2800" dirty="0">
                <a:latin typeface="+mn-ea"/>
                <a:ea typeface="+mn-ea"/>
              </a:rPr>
              <a:t>   通过烽火的光来传递</a:t>
            </a:r>
            <a:r>
              <a:rPr lang="en-US" altLang="zh-CN" sz="2800" dirty="0">
                <a:latin typeface="+mn-ea"/>
                <a:ea typeface="+mn-ea"/>
              </a:rPr>
              <a:t>,</a:t>
            </a:r>
            <a:r>
              <a:rPr lang="zh-CN" altLang="en-US" sz="2800" dirty="0">
                <a:latin typeface="+mn-ea"/>
                <a:ea typeface="+mn-ea"/>
              </a:rPr>
              <a:t>如烽火戏诸侯，一段古代中国的传奇历史；对中医来说，人体的疾病信息由脉搏传递；旋转机械的故障信息包含于其振动中；组织的病变和材料的缺陷可通过超声波来获取等。所有这些物理量就是所谓的信号，有电信号、光信号、声信号和磁信号等之分。</a:t>
            </a:r>
          </a:p>
        </p:txBody>
      </p:sp>
    </p:spTree>
    <p:extLst>
      <p:ext uri="{BB962C8B-B14F-4D97-AF65-F5344CB8AC3E}">
        <p14:creationId xmlns:p14="http://schemas.microsoft.com/office/powerpoint/2010/main" val="50223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ext Box 4">
            <a:extLst>
              <a:ext uri="{FF2B5EF4-FFF2-40B4-BE49-F238E27FC236}">
                <a16:creationId xmlns:a16="http://schemas.microsoft.com/office/drawing/2014/main" id="{E87EF112-A40F-4FE1-B045-905D389E0D14}"/>
              </a:ext>
            </a:extLst>
          </p:cNvPr>
          <p:cNvSpPr txBox="1">
            <a:spLocks noChangeArrowheads="1"/>
          </p:cNvSpPr>
          <p:nvPr/>
        </p:nvSpPr>
        <p:spPr bwMode="auto">
          <a:xfrm>
            <a:off x="179388" y="333375"/>
            <a:ext cx="8736012" cy="607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 typeface="Wingdings" panose="05000000000000000000" pitchFamily="2" charset="2"/>
              <a:buChar char="Ø"/>
            </a:pPr>
            <a:r>
              <a:rPr kumimoji="1" lang="zh-CN" altLang="en-US" sz="2800" b="1" dirty="0">
                <a:latin typeface="宋体" panose="02010600030101010101" pitchFamily="2" charset="-122"/>
                <a:cs typeface="Times New Roman" panose="02020603050405020304" pitchFamily="18" charset="0"/>
              </a:rPr>
              <a:t>信号处理</a:t>
            </a:r>
            <a:r>
              <a:rPr kumimoji="1" lang="zh-CN" altLang="en-US" sz="2800" dirty="0">
                <a:latin typeface="宋体" panose="02010600030101010101" pitchFamily="2" charset="-122"/>
                <a:cs typeface="Times New Roman" panose="02020603050405020304" pitchFamily="18" charset="0"/>
              </a:rPr>
              <a:t>－对信号的某种加工和变换，是获取有用信息的有效手段。</a:t>
            </a:r>
          </a:p>
          <a:p>
            <a:pPr algn="just" eaLnBrk="1" hangingPunct="1">
              <a:lnSpc>
                <a:spcPct val="140000"/>
              </a:lnSpc>
            </a:pPr>
            <a:endParaRPr kumimoji="1" lang="zh-CN" altLang="en-US" sz="2800" b="1" dirty="0">
              <a:solidFill>
                <a:srgbClr val="00FFCC"/>
              </a:solidFill>
              <a:latin typeface="宋体" panose="02010600030101010101" pitchFamily="2" charset="-122"/>
              <a:ea typeface="黑体" panose="02010609060101010101" pitchFamily="49" charset="-122"/>
              <a:cs typeface="Times New Roman" panose="02020603050405020304" pitchFamily="18" charset="0"/>
            </a:endParaRPr>
          </a:p>
          <a:p>
            <a:pPr algn="just" eaLnBrk="1" hangingPunct="1">
              <a:lnSpc>
                <a:spcPct val="140000"/>
              </a:lnSpc>
            </a:pPr>
            <a:endParaRPr kumimoji="1" lang="zh-CN" altLang="en-US" sz="2800" b="1" dirty="0">
              <a:solidFill>
                <a:srgbClr val="00FFCC"/>
              </a:solidFill>
              <a:latin typeface="宋体" panose="02010600030101010101" pitchFamily="2" charset="-122"/>
              <a:ea typeface="黑体" panose="02010609060101010101" pitchFamily="49" charset="-122"/>
              <a:cs typeface="Times New Roman" panose="02020603050405020304" pitchFamily="18" charset="0"/>
            </a:endParaRPr>
          </a:p>
          <a:p>
            <a:pPr algn="just" eaLnBrk="1" hangingPunct="1">
              <a:lnSpc>
                <a:spcPct val="140000"/>
              </a:lnSpc>
            </a:pPr>
            <a:endParaRPr kumimoji="1" lang="zh-CN" altLang="en-US" sz="2800" b="1" dirty="0">
              <a:solidFill>
                <a:srgbClr val="00FFCC"/>
              </a:solidFill>
              <a:latin typeface="宋体" panose="02010600030101010101" pitchFamily="2" charset="-122"/>
              <a:ea typeface="黑体" panose="02010609060101010101" pitchFamily="49" charset="-122"/>
              <a:cs typeface="Times New Roman" panose="02020603050405020304" pitchFamily="18" charset="0"/>
            </a:endParaRPr>
          </a:p>
          <a:p>
            <a:pPr algn="just" eaLnBrk="1" hangingPunct="1">
              <a:lnSpc>
                <a:spcPct val="140000"/>
              </a:lnSpc>
              <a:buFontTx/>
              <a:buNone/>
            </a:pPr>
            <a:endParaRPr kumimoji="1" lang="zh-CN" altLang="en-US" sz="2800" b="1" dirty="0">
              <a:solidFill>
                <a:srgbClr val="00FFCC"/>
              </a:solidFill>
              <a:latin typeface="宋体" panose="02010600030101010101" pitchFamily="2" charset="-122"/>
              <a:ea typeface="黑体" panose="02010609060101010101" pitchFamily="49" charset="-122"/>
              <a:cs typeface="Times New Roman" panose="02020603050405020304" pitchFamily="18" charset="0"/>
            </a:endParaRPr>
          </a:p>
          <a:p>
            <a:pPr algn="just" eaLnBrk="1" hangingPunct="1">
              <a:lnSpc>
                <a:spcPct val="140000"/>
              </a:lnSpc>
              <a:buFontTx/>
              <a:buNone/>
            </a:pPr>
            <a:endParaRPr kumimoji="1" lang="zh-CN" altLang="en-US" sz="2800" b="1" dirty="0">
              <a:latin typeface="黑体" panose="02010609060101010101" pitchFamily="49" charset="-122"/>
              <a:ea typeface="黑体" panose="02010609060101010101" pitchFamily="49" charset="-122"/>
            </a:endParaRPr>
          </a:p>
          <a:p>
            <a:pPr algn="just" eaLnBrk="1" hangingPunct="1">
              <a:lnSpc>
                <a:spcPct val="140000"/>
              </a:lnSpc>
              <a:buFontTx/>
              <a:buNone/>
            </a:pPr>
            <a:r>
              <a:rPr kumimoji="1" lang="zh-CN" altLang="en-US" sz="2800" dirty="0">
                <a:latin typeface="宋体" panose="02010600030101010101" pitchFamily="2" charset="-122"/>
              </a:rPr>
              <a:t>如：转换为电量信号、放大、滤波、隔直、</a:t>
            </a:r>
            <a:r>
              <a:rPr kumimoji="1" lang="en-US" altLang="zh-CN" sz="2800" dirty="0">
                <a:latin typeface="宋体" panose="02010600030101010101" pitchFamily="2" charset="-122"/>
              </a:rPr>
              <a:t>A/D</a:t>
            </a:r>
            <a:r>
              <a:rPr kumimoji="1" lang="zh-CN" altLang="en-US" sz="2800" dirty="0">
                <a:latin typeface="宋体" panose="02010600030101010101" pitchFamily="2" charset="-122"/>
              </a:rPr>
              <a:t>转换、频谱分析等。</a:t>
            </a:r>
          </a:p>
        </p:txBody>
      </p:sp>
      <p:sp>
        <p:nvSpPr>
          <p:cNvPr id="46083" name="Line 10">
            <a:extLst>
              <a:ext uri="{FF2B5EF4-FFF2-40B4-BE49-F238E27FC236}">
                <a16:creationId xmlns:a16="http://schemas.microsoft.com/office/drawing/2014/main" id="{3F40D819-31DA-41C9-9FC6-33791785322E}"/>
              </a:ext>
            </a:extLst>
          </p:cNvPr>
          <p:cNvSpPr>
            <a:spLocks noChangeShapeType="1"/>
          </p:cNvSpPr>
          <p:nvPr/>
        </p:nvSpPr>
        <p:spPr bwMode="auto">
          <a:xfrm>
            <a:off x="1835150" y="3503613"/>
            <a:ext cx="360363" cy="0"/>
          </a:xfrm>
          <a:prstGeom prst="line">
            <a:avLst/>
          </a:prstGeom>
          <a:noFill/>
          <a:ln w="76200" cap="sq">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084" name="Line 12">
            <a:extLst>
              <a:ext uri="{FF2B5EF4-FFF2-40B4-BE49-F238E27FC236}">
                <a16:creationId xmlns:a16="http://schemas.microsoft.com/office/drawing/2014/main" id="{730D9B17-495F-4961-8E05-A5DBB6B2EFC6}"/>
              </a:ext>
            </a:extLst>
          </p:cNvPr>
          <p:cNvSpPr>
            <a:spLocks noChangeShapeType="1"/>
          </p:cNvSpPr>
          <p:nvPr/>
        </p:nvSpPr>
        <p:spPr bwMode="auto">
          <a:xfrm>
            <a:off x="7162800" y="3503613"/>
            <a:ext cx="360363" cy="0"/>
          </a:xfrm>
          <a:prstGeom prst="line">
            <a:avLst/>
          </a:prstGeom>
          <a:noFill/>
          <a:ln w="76200" cap="sq">
            <a:solidFill>
              <a:srgbClr val="FF9900"/>
            </a:solidFill>
            <a:round/>
            <a:headEnd/>
            <a:tailEnd type="triangle"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46085" name="Oval 18">
            <a:extLst>
              <a:ext uri="{FF2B5EF4-FFF2-40B4-BE49-F238E27FC236}">
                <a16:creationId xmlns:a16="http://schemas.microsoft.com/office/drawing/2014/main" id="{D3BC007C-533E-40C7-84D1-A1D7ABD3B51B}"/>
              </a:ext>
            </a:extLst>
          </p:cNvPr>
          <p:cNvSpPr>
            <a:spLocks noChangeArrowheads="1"/>
          </p:cNvSpPr>
          <p:nvPr/>
        </p:nvSpPr>
        <p:spPr bwMode="auto">
          <a:xfrm>
            <a:off x="2195513" y="3121025"/>
            <a:ext cx="4895850" cy="736600"/>
          </a:xfrm>
          <a:prstGeom prst="ellipse">
            <a:avLst/>
          </a:prstGeom>
          <a:noFill/>
          <a:ln w="28575">
            <a:solidFill>
              <a:schemeClr val="bg1"/>
            </a:solidFill>
            <a:prstDash val="sysDot"/>
            <a:round/>
            <a:headEnd/>
            <a:tailEnd/>
          </a:ln>
          <a:extLst>
            <a:ext uri="{909E8E84-426E-40DD-AFC4-6F175D3DCCD1}">
              <a14:hiddenFill xmlns:a14="http://schemas.microsoft.com/office/drawing/2010/main">
                <a:solidFill>
                  <a:srgbClr val="FFFFFF"/>
                </a:solidFill>
              </a14:hiddenFill>
            </a:ext>
          </a:extLst>
        </p:spPr>
        <p:txBody>
          <a:bodyPr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800" b="1">
              <a:latin typeface="黑体" panose="02010609060101010101" pitchFamily="49" charset="-122"/>
              <a:ea typeface="黑体" panose="02010609060101010101" pitchFamily="49" charset="-122"/>
            </a:endParaRPr>
          </a:p>
        </p:txBody>
      </p:sp>
      <p:sp>
        <p:nvSpPr>
          <p:cNvPr id="46086" name="Oval 21">
            <a:extLst>
              <a:ext uri="{FF2B5EF4-FFF2-40B4-BE49-F238E27FC236}">
                <a16:creationId xmlns:a16="http://schemas.microsoft.com/office/drawing/2014/main" id="{3D188BA0-4EF3-4F4D-9DD9-998ADF7B4BE7}"/>
              </a:ext>
            </a:extLst>
          </p:cNvPr>
          <p:cNvSpPr>
            <a:spLocks noChangeArrowheads="1"/>
          </p:cNvSpPr>
          <p:nvPr/>
        </p:nvSpPr>
        <p:spPr bwMode="auto">
          <a:xfrm>
            <a:off x="900113" y="2636838"/>
            <a:ext cx="868362" cy="1593850"/>
          </a:xfrm>
          <a:prstGeom prst="ellipse">
            <a:avLst/>
          </a:prstGeom>
          <a:solidFill>
            <a:schemeClr val="accent1"/>
          </a:solidFill>
          <a:ln w="38100" cap="sq">
            <a:solidFill>
              <a:schemeClr val="bg1"/>
            </a:solidFill>
            <a:round/>
            <a:headEnd/>
            <a:tailEnd/>
          </a:ln>
        </p:spPr>
        <p:txBody>
          <a:bodyPr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chemeClr val="bg1"/>
                </a:solidFill>
                <a:latin typeface="黑体" panose="02010609060101010101" pitchFamily="49" charset="-122"/>
                <a:ea typeface="黑体" panose="02010609060101010101" pitchFamily="49" charset="-122"/>
              </a:rPr>
              <a:t>信</a:t>
            </a:r>
          </a:p>
          <a:p>
            <a:pPr eaLnBrk="1" hangingPunct="1">
              <a:spcBef>
                <a:spcPct val="0"/>
              </a:spcBef>
              <a:buFontTx/>
              <a:buNone/>
            </a:pPr>
            <a:r>
              <a:rPr kumimoji="1" lang="zh-CN" altLang="en-US" sz="2800" b="1">
                <a:solidFill>
                  <a:schemeClr val="bg1"/>
                </a:solidFill>
                <a:latin typeface="黑体" panose="02010609060101010101" pitchFamily="49" charset="-122"/>
                <a:ea typeface="黑体" panose="02010609060101010101" pitchFamily="49" charset="-122"/>
              </a:rPr>
              <a:t>号</a:t>
            </a:r>
          </a:p>
        </p:txBody>
      </p:sp>
      <p:sp>
        <p:nvSpPr>
          <p:cNvPr id="46087" name="Oval 22">
            <a:extLst>
              <a:ext uri="{FF2B5EF4-FFF2-40B4-BE49-F238E27FC236}">
                <a16:creationId xmlns:a16="http://schemas.microsoft.com/office/drawing/2014/main" id="{8951C525-BF4E-4A98-A86C-CA1BF8974790}"/>
              </a:ext>
            </a:extLst>
          </p:cNvPr>
          <p:cNvSpPr>
            <a:spLocks noChangeArrowheads="1"/>
          </p:cNvSpPr>
          <p:nvPr/>
        </p:nvSpPr>
        <p:spPr bwMode="auto">
          <a:xfrm>
            <a:off x="7524750" y="2636838"/>
            <a:ext cx="868363" cy="1593850"/>
          </a:xfrm>
          <a:prstGeom prst="ellipse">
            <a:avLst/>
          </a:prstGeom>
          <a:solidFill>
            <a:schemeClr val="accent1"/>
          </a:solidFill>
          <a:ln w="38100" cap="sq">
            <a:solidFill>
              <a:schemeClr val="bg1"/>
            </a:solidFill>
            <a:round/>
            <a:headEnd/>
            <a:tailEnd/>
          </a:ln>
        </p:spPr>
        <p:txBody>
          <a:bodyPr anchor="ct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a:solidFill>
                  <a:schemeClr val="bg1"/>
                </a:solidFill>
                <a:latin typeface="黑体" panose="02010609060101010101" pitchFamily="49" charset="-122"/>
                <a:ea typeface="黑体" panose="02010609060101010101" pitchFamily="49" charset="-122"/>
              </a:rPr>
              <a:t>信</a:t>
            </a:r>
          </a:p>
          <a:p>
            <a:pPr eaLnBrk="1" hangingPunct="1">
              <a:spcBef>
                <a:spcPct val="0"/>
              </a:spcBef>
              <a:buFontTx/>
              <a:buNone/>
            </a:pPr>
            <a:r>
              <a:rPr kumimoji="1" lang="zh-CN" altLang="en-US" sz="2800">
                <a:solidFill>
                  <a:schemeClr val="bg1"/>
                </a:solidFill>
                <a:latin typeface="黑体" panose="02010609060101010101" pitchFamily="49" charset="-122"/>
                <a:ea typeface="黑体" panose="02010609060101010101" pitchFamily="49" charset="-122"/>
              </a:rPr>
              <a:t>息</a:t>
            </a:r>
          </a:p>
        </p:txBody>
      </p:sp>
      <p:sp>
        <p:nvSpPr>
          <p:cNvPr id="2" name="椭圆 1">
            <a:extLst>
              <a:ext uri="{FF2B5EF4-FFF2-40B4-BE49-F238E27FC236}">
                <a16:creationId xmlns:a16="http://schemas.microsoft.com/office/drawing/2014/main" id="{9EE4A685-F2C2-41FC-9E16-72E91308DDEF}"/>
              </a:ext>
            </a:extLst>
          </p:cNvPr>
          <p:cNvSpPr/>
          <p:nvPr/>
        </p:nvSpPr>
        <p:spPr>
          <a:xfrm>
            <a:off x="2339975" y="2632075"/>
            <a:ext cx="4464050" cy="159385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defRPr/>
            </a:pPr>
            <a:r>
              <a:rPr kumimoji="1" lang="zh-CN" altLang="en-US" sz="2800" b="1">
                <a:solidFill>
                  <a:srgbClr val="FFFFFF"/>
                </a:solidFill>
                <a:latin typeface="STCaiyun" panose="02010800040101010101" pitchFamily="2" charset="-122"/>
                <a:ea typeface="STCaiyun" panose="02010800040101010101" pitchFamily="2" charset="-122"/>
              </a:rPr>
              <a:t>信号处理</a:t>
            </a:r>
          </a:p>
          <a:p>
            <a:pPr eaLnBrk="1" hangingPunct="1">
              <a:defRPr/>
            </a:pPr>
            <a:r>
              <a:rPr kumimoji="1" lang="zh-CN" altLang="en-US" sz="2800" b="1">
                <a:solidFill>
                  <a:srgbClr val="FFFFFF"/>
                </a:solidFill>
                <a:latin typeface="黑体" panose="02010609060101010101" pitchFamily="49" charset="-122"/>
                <a:ea typeface="黑体" panose="02010609060101010101" pitchFamily="49" charset="-122"/>
              </a:rPr>
              <a:t>（硬件、软件技术）</a:t>
            </a:r>
          </a:p>
        </p:txBody>
      </p:sp>
    </p:spTree>
    <p:extLst>
      <p:ext uri="{BB962C8B-B14F-4D97-AF65-F5344CB8AC3E}">
        <p14:creationId xmlns:p14="http://schemas.microsoft.com/office/powerpoint/2010/main" val="34418112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8F1112D9-18CB-41FB-B046-23272369D3C3}"/>
              </a:ext>
            </a:extLst>
          </p:cNvPr>
          <p:cNvSpPr>
            <a:spLocks noGrp="1" noChangeArrowheads="1"/>
          </p:cNvSpPr>
          <p:nvPr>
            <p:ph type="title"/>
          </p:nvPr>
        </p:nvSpPr>
        <p:spPr>
          <a:xfrm>
            <a:off x="1801813" y="666750"/>
            <a:ext cx="6172200" cy="857250"/>
          </a:xfrm>
        </p:spPr>
        <p:txBody>
          <a:bodyPr/>
          <a:lstStyle/>
          <a:p>
            <a:pPr algn="r" eaLnBrk="1" hangingPunct="1"/>
            <a:r>
              <a:rPr lang="zh-CN" altLang="en-US" sz="2100" b="1">
                <a:solidFill>
                  <a:schemeClr val="bg1"/>
                </a:solidFill>
                <a:latin typeface="楷体_GB2312" pitchFamily="49" charset="-122"/>
                <a:ea typeface="楷体_GB2312" pitchFamily="49" charset="-122"/>
              </a:rPr>
              <a:t>智能制造的定义</a:t>
            </a:r>
          </a:p>
        </p:txBody>
      </p:sp>
      <p:sp>
        <p:nvSpPr>
          <p:cNvPr id="63491" name="Rectangle 3">
            <a:extLst>
              <a:ext uri="{FF2B5EF4-FFF2-40B4-BE49-F238E27FC236}">
                <a16:creationId xmlns:a16="http://schemas.microsoft.com/office/drawing/2014/main" id="{46A5928C-2CCA-429C-A1A3-888632492B82}"/>
              </a:ext>
            </a:extLst>
          </p:cNvPr>
          <p:cNvSpPr txBox="1">
            <a:spLocks noChangeArrowheads="1"/>
          </p:cNvSpPr>
          <p:nvPr/>
        </p:nvSpPr>
        <p:spPr bwMode="auto">
          <a:xfrm>
            <a:off x="1477963" y="1090613"/>
            <a:ext cx="6188075" cy="1971675"/>
          </a:xfrm>
          <a:prstGeom prst="rect">
            <a:avLst/>
          </a:prstGeom>
          <a:noFill/>
          <a:ln w="38100" cmpd="thickThin">
            <a:solidFill>
              <a:srgbClr val="0000CC"/>
            </a:solidFill>
            <a:miter lim="800000"/>
            <a:headEnd/>
            <a:tailEnd/>
          </a:ln>
        </p:spPr>
        <p:txBody>
          <a:bodyPr/>
          <a:lstStyle>
            <a:lvl1pPr marL="342900" indent="-342900"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0" algn="just">
              <a:lnSpc>
                <a:spcPct val="150000"/>
              </a:lnSpc>
              <a:buClr>
                <a:schemeClr val="hlink"/>
              </a:buClr>
              <a:buFont typeface="Wingdings" pitchFamily="2" charset="2"/>
              <a:buChar char="v"/>
              <a:defRPr/>
            </a:pPr>
            <a:r>
              <a:rPr lang="zh-CN" altLang="en-US" sz="2100" b="1" dirty="0">
                <a:solidFill>
                  <a:srgbClr val="FF0000"/>
                </a:solidFill>
                <a:effectLst>
                  <a:outerShdw blurRad="38100" dist="38100" dir="2700000" algn="tl">
                    <a:srgbClr val="000000">
                      <a:alpha val="43137"/>
                    </a:srgbClr>
                  </a:outerShdw>
                </a:effectLst>
                <a:latin typeface="黑体" pitchFamily="49" charset="-122"/>
                <a:ea typeface="黑体" pitchFamily="49" charset="-122"/>
              </a:rPr>
              <a:t> 智能制造 </a:t>
            </a:r>
            <a:r>
              <a:rPr lang="zh-CN" altLang="en-US" sz="1500" b="1" dirty="0">
                <a:solidFill>
                  <a:srgbClr val="0000CC"/>
                </a:solidFill>
                <a:effectLst>
                  <a:outerShdw blurRad="38100" dist="38100" dir="2700000" algn="tl">
                    <a:srgbClr val="000000">
                      <a:alpha val="43137"/>
                    </a:srgbClr>
                  </a:outerShdw>
                </a:effectLst>
                <a:latin typeface="黑体" pitchFamily="49" charset="-122"/>
                <a:ea typeface="黑体" pitchFamily="49" charset="-122"/>
              </a:rPr>
              <a:t>是一种由智能机器和人类专家共同组成的人机一体化智能系统，它在制造过程中能进行智能活动，如分析、推理、判断、构思和决策等。通过人与智能机器的合作共事，去扩大、延伸和部分地取代人类专家在制造过程中的脑力劳动。智能制造系统最终要从以人为主要决策核心的人机和谐系统向以机器为主体的自主运行转变。</a:t>
            </a:r>
          </a:p>
        </p:txBody>
      </p:sp>
      <p:grpSp>
        <p:nvGrpSpPr>
          <p:cNvPr id="26628" name="Group 2">
            <a:extLst>
              <a:ext uri="{FF2B5EF4-FFF2-40B4-BE49-F238E27FC236}">
                <a16:creationId xmlns:a16="http://schemas.microsoft.com/office/drawing/2014/main" id="{B5841793-F98F-43F1-887E-228A13444BD5}"/>
              </a:ext>
            </a:extLst>
          </p:cNvPr>
          <p:cNvGrpSpPr>
            <a:grpSpLocks/>
          </p:cNvGrpSpPr>
          <p:nvPr/>
        </p:nvGrpSpPr>
        <p:grpSpPr bwMode="auto">
          <a:xfrm>
            <a:off x="1465263" y="3187700"/>
            <a:ext cx="2371725" cy="2025650"/>
            <a:chOff x="1586" y="751"/>
            <a:chExt cx="4174" cy="4262"/>
          </a:xfrm>
        </p:grpSpPr>
        <p:pic>
          <p:nvPicPr>
            <p:cNvPr id="26635" name="Picture 3" descr="mazak">
              <a:extLst>
                <a:ext uri="{FF2B5EF4-FFF2-40B4-BE49-F238E27FC236}">
                  <a16:creationId xmlns:a16="http://schemas.microsoft.com/office/drawing/2014/main" id="{AE0B1015-0F5F-4DAD-B0BF-C5C0BF9383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6" y="751"/>
              <a:ext cx="4174" cy="3569"/>
            </a:xfrm>
            <a:prstGeom prst="rect">
              <a:avLst/>
            </a:prstGeom>
            <a:noFill/>
            <a:ln w="1587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11" name="Text Box 4">
              <a:extLst>
                <a:ext uri="{FF2B5EF4-FFF2-40B4-BE49-F238E27FC236}">
                  <a16:creationId xmlns:a16="http://schemas.microsoft.com/office/drawing/2014/main" id="{41E05028-0836-4462-88CB-5F948704D72D}"/>
                </a:ext>
              </a:extLst>
            </p:cNvPr>
            <p:cNvSpPr txBox="1">
              <a:spLocks noChangeArrowheads="1"/>
            </p:cNvSpPr>
            <p:nvPr/>
          </p:nvSpPr>
          <p:spPr bwMode="auto">
            <a:xfrm>
              <a:off x="3114" y="3801"/>
              <a:ext cx="1506" cy="1212"/>
            </a:xfrm>
            <a:prstGeom prst="rect">
              <a:avLst/>
            </a:prstGeom>
            <a:solidFill>
              <a:srgbClr val="000000"/>
            </a:solidFill>
            <a:ln w="9525" algn="ctr">
              <a:noFill/>
              <a:miter lim="800000"/>
              <a:headEnd/>
              <a:tailEnd/>
            </a:ln>
            <a:effectLst/>
          </p:spPr>
          <p:txBody>
            <a:bodyPr lIns="0" tIns="0" rIns="0" bIns="0">
              <a:spAutoFit/>
            </a:bodyPr>
            <a:lstStyle/>
            <a:p>
              <a:pPr algn="ctr">
                <a:spcBef>
                  <a:spcPct val="50000"/>
                </a:spcBef>
                <a:defRPr/>
              </a:pPr>
              <a:endParaRPr lang="en-US" altLang="zh-CN" sz="1500" b="1" i="1">
                <a:solidFill>
                  <a:srgbClr val="FFFFFF"/>
                </a:solidFill>
                <a:effectLst>
                  <a:outerShdw blurRad="38100" dist="38100" dir="2700000" algn="tl">
                    <a:srgbClr val="1C1C1C"/>
                  </a:outerShdw>
                </a:effectLst>
                <a:latin typeface="Arial" charset="0"/>
                <a:ea typeface="黑体" pitchFamily="2" charset="-122"/>
              </a:endParaRPr>
            </a:p>
            <a:p>
              <a:pPr algn="ctr">
                <a:spcBef>
                  <a:spcPct val="50000"/>
                </a:spcBef>
                <a:defRPr/>
              </a:pPr>
              <a:endParaRPr lang="en-US" altLang="zh-CN" sz="1500" b="1" i="1">
                <a:solidFill>
                  <a:srgbClr val="FFFFFF"/>
                </a:solidFill>
                <a:effectLst>
                  <a:outerShdw blurRad="38100" dist="38100" dir="2700000" algn="tl">
                    <a:srgbClr val="1C1C1C"/>
                  </a:outerShdw>
                </a:effectLst>
                <a:latin typeface="Arial" charset="0"/>
                <a:ea typeface="黑体" pitchFamily="2" charset="-122"/>
              </a:endParaRPr>
            </a:p>
          </p:txBody>
        </p:sp>
        <p:sp>
          <p:nvSpPr>
            <p:cNvPr id="12" name="Text Box 5">
              <a:extLst>
                <a:ext uri="{FF2B5EF4-FFF2-40B4-BE49-F238E27FC236}">
                  <a16:creationId xmlns:a16="http://schemas.microsoft.com/office/drawing/2014/main" id="{3F4D9990-DAD9-48BD-A58F-7DA142CFE2CD}"/>
                </a:ext>
              </a:extLst>
            </p:cNvPr>
            <p:cNvSpPr txBox="1">
              <a:spLocks noChangeArrowheads="1"/>
            </p:cNvSpPr>
            <p:nvPr/>
          </p:nvSpPr>
          <p:spPr bwMode="auto">
            <a:xfrm>
              <a:off x="3922" y="808"/>
              <a:ext cx="1070" cy="488"/>
            </a:xfrm>
            <a:prstGeom prst="rect">
              <a:avLst/>
            </a:prstGeom>
            <a:solidFill>
              <a:srgbClr val="000000"/>
            </a:solidFill>
            <a:ln w="9525" algn="ctr">
              <a:noFill/>
              <a:miter lim="800000"/>
              <a:headEnd/>
              <a:tailEnd/>
            </a:ln>
            <a:effectLst/>
          </p:spPr>
          <p:txBody>
            <a:bodyPr lIns="0" tIns="0" rIns="0" bIns="0">
              <a:spAutoFit/>
            </a:bodyPr>
            <a:lstStyle/>
            <a:p>
              <a:pPr algn="ctr">
                <a:spcBef>
                  <a:spcPct val="50000"/>
                </a:spcBef>
                <a:defRPr/>
              </a:pPr>
              <a:endParaRPr lang="zh-CN" altLang="zh-CN" sz="1500" b="1" i="1">
                <a:solidFill>
                  <a:srgbClr val="FFFFFF"/>
                </a:solidFill>
                <a:effectLst>
                  <a:outerShdw blurRad="38100" dist="38100" dir="2700000" algn="tl">
                    <a:srgbClr val="1C1C1C"/>
                  </a:outerShdw>
                </a:effectLst>
                <a:latin typeface="Arial" charset="0"/>
                <a:ea typeface="黑体" pitchFamily="2" charset="-122"/>
              </a:endParaRPr>
            </a:p>
          </p:txBody>
        </p:sp>
        <p:sp>
          <p:nvSpPr>
            <p:cNvPr id="13" name="Text Box 6">
              <a:extLst>
                <a:ext uri="{FF2B5EF4-FFF2-40B4-BE49-F238E27FC236}">
                  <a16:creationId xmlns:a16="http://schemas.microsoft.com/office/drawing/2014/main" id="{6B58E472-E41E-456E-8B76-57B5BBE1727C}"/>
                </a:ext>
              </a:extLst>
            </p:cNvPr>
            <p:cNvSpPr txBox="1">
              <a:spLocks noChangeArrowheads="1"/>
            </p:cNvSpPr>
            <p:nvPr/>
          </p:nvSpPr>
          <p:spPr bwMode="auto">
            <a:xfrm>
              <a:off x="4967" y="1726"/>
              <a:ext cx="643" cy="775"/>
            </a:xfrm>
            <a:prstGeom prst="rect">
              <a:avLst/>
            </a:prstGeom>
            <a:solidFill>
              <a:srgbClr val="000000"/>
            </a:solidFill>
            <a:ln w="9525" algn="ctr">
              <a:noFill/>
              <a:miter lim="800000"/>
              <a:headEnd/>
              <a:tailEnd/>
            </a:ln>
            <a:effectLst/>
          </p:spPr>
          <p:txBody>
            <a:bodyPr lIns="0" tIns="0" rIns="0" bIns="0">
              <a:spAutoFit/>
            </a:bodyPr>
            <a:lstStyle/>
            <a:p>
              <a:pPr algn="ctr">
                <a:spcBef>
                  <a:spcPct val="50000"/>
                </a:spcBef>
                <a:defRPr/>
              </a:pPr>
              <a:endParaRPr lang="en-US" altLang="zh-CN" sz="1500" b="1" i="1">
                <a:solidFill>
                  <a:srgbClr val="FFFFFF"/>
                </a:solidFill>
                <a:effectLst>
                  <a:outerShdw blurRad="38100" dist="38100" dir="2700000" algn="tl">
                    <a:srgbClr val="1C1C1C"/>
                  </a:outerShdw>
                </a:effectLst>
                <a:latin typeface="Arial" charset="0"/>
                <a:ea typeface="黑体" pitchFamily="2" charset="-122"/>
              </a:endParaRPr>
            </a:p>
            <a:p>
              <a:pPr algn="ctr">
                <a:spcBef>
                  <a:spcPct val="50000"/>
                </a:spcBef>
                <a:defRPr/>
              </a:pPr>
              <a:endParaRPr lang="en-US" altLang="zh-CN" sz="600" b="1" i="1">
                <a:solidFill>
                  <a:srgbClr val="FFFFFF"/>
                </a:solidFill>
                <a:effectLst>
                  <a:outerShdw blurRad="38100" dist="38100" dir="2700000" algn="tl">
                    <a:srgbClr val="1C1C1C"/>
                  </a:outerShdw>
                </a:effectLst>
                <a:latin typeface="Arial" charset="0"/>
                <a:ea typeface="黑体" pitchFamily="2" charset="-122"/>
              </a:endParaRPr>
            </a:p>
          </p:txBody>
        </p:sp>
      </p:grpSp>
      <p:pic>
        <p:nvPicPr>
          <p:cNvPr id="26629" name="图片 1">
            <a:extLst>
              <a:ext uri="{FF2B5EF4-FFF2-40B4-BE49-F238E27FC236}">
                <a16:creationId xmlns:a16="http://schemas.microsoft.com/office/drawing/2014/main" id="{3C675AAA-0691-48F5-BCD7-E38F91129F3B}"/>
              </a:ext>
            </a:extLst>
          </p:cNvPr>
          <p:cNvPicPr>
            <a:picLocks noChangeAspect="1"/>
          </p:cNvPicPr>
          <p:nvPr/>
        </p:nvPicPr>
        <p:blipFill>
          <a:blip r:embed="rId4">
            <a:extLst>
              <a:ext uri="{28A0092B-C50C-407E-A947-70E740481C1C}">
                <a14:useLocalDpi xmlns:a14="http://schemas.microsoft.com/office/drawing/2010/main" val="0"/>
              </a:ext>
            </a:extLst>
          </a:blip>
          <a:srcRect l="2" r="35587"/>
          <a:stretch>
            <a:fillRect/>
          </a:stretch>
        </p:blipFill>
        <p:spPr bwMode="auto">
          <a:xfrm>
            <a:off x="5973763" y="3140075"/>
            <a:ext cx="1704975" cy="1693863"/>
          </a:xfrm>
          <a:prstGeom prst="rect">
            <a:avLst/>
          </a:prstGeom>
          <a:noFill/>
          <a:ln w="15875">
            <a:solidFill>
              <a:srgbClr val="0000CC"/>
            </a:solidFill>
            <a:miter lim="800000"/>
            <a:headEnd/>
            <a:tailEnd/>
          </a:ln>
          <a:extLst>
            <a:ext uri="{909E8E84-426E-40DD-AFC4-6F175D3DCCD1}">
              <a14:hiddenFill xmlns:a14="http://schemas.microsoft.com/office/drawing/2010/main">
                <a:solidFill>
                  <a:srgbClr val="FFFFFF"/>
                </a:solidFill>
              </a14:hiddenFill>
            </a:ext>
          </a:extLst>
        </p:spPr>
      </p:pic>
      <p:pic>
        <p:nvPicPr>
          <p:cNvPr id="26630" name="图片 2">
            <a:extLst>
              <a:ext uri="{FF2B5EF4-FFF2-40B4-BE49-F238E27FC236}">
                <a16:creationId xmlns:a16="http://schemas.microsoft.com/office/drawing/2014/main" id="{E6642A01-E141-4B20-9960-E09B4F403DBB}"/>
              </a:ext>
            </a:extLst>
          </p:cNvPr>
          <p:cNvPicPr>
            <a:picLocks noChangeAspect="1"/>
          </p:cNvPicPr>
          <p:nvPr/>
        </p:nvPicPr>
        <p:blipFill>
          <a:blip r:embed="rId5">
            <a:extLst>
              <a:ext uri="{28A0092B-C50C-407E-A947-70E740481C1C}">
                <a14:useLocalDpi xmlns:a14="http://schemas.microsoft.com/office/drawing/2010/main" val="0"/>
              </a:ext>
            </a:extLst>
          </a:blip>
          <a:srcRect l="2834" t="4485" r="17606" b="1147"/>
          <a:stretch>
            <a:fillRect/>
          </a:stretch>
        </p:blipFill>
        <p:spPr bwMode="auto">
          <a:xfrm>
            <a:off x="3917950" y="3181350"/>
            <a:ext cx="1981200" cy="1697038"/>
          </a:xfrm>
          <a:prstGeom prst="rect">
            <a:avLst/>
          </a:prstGeom>
          <a:noFill/>
          <a:ln w="22225">
            <a:solidFill>
              <a:srgbClr val="0000CC"/>
            </a:solidFill>
            <a:miter lim="800000"/>
            <a:headEnd/>
            <a:tailEnd/>
          </a:ln>
          <a:extLst>
            <a:ext uri="{909E8E84-426E-40DD-AFC4-6F175D3DCCD1}">
              <a14:hiddenFill xmlns:a14="http://schemas.microsoft.com/office/drawing/2010/main">
                <a:solidFill>
                  <a:srgbClr val="FFFFFF"/>
                </a:solidFill>
              </a14:hiddenFill>
            </a:ext>
          </a:extLst>
        </p:spPr>
      </p:pic>
      <p:sp>
        <p:nvSpPr>
          <p:cNvPr id="2" name="Rectangle 2">
            <a:extLst>
              <a:ext uri="{FF2B5EF4-FFF2-40B4-BE49-F238E27FC236}">
                <a16:creationId xmlns:a16="http://schemas.microsoft.com/office/drawing/2014/main" id="{606002F3-B2CF-4811-A46E-2C6201F1962E}"/>
              </a:ext>
            </a:extLst>
          </p:cNvPr>
          <p:cNvSpPr>
            <a:spLocks noChangeArrowheads="1"/>
          </p:cNvSpPr>
          <p:nvPr/>
        </p:nvSpPr>
        <p:spPr bwMode="auto">
          <a:xfrm>
            <a:off x="317500" y="8366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26632" name="TextBox 20">
            <a:extLst>
              <a:ext uri="{FF2B5EF4-FFF2-40B4-BE49-F238E27FC236}">
                <a16:creationId xmlns:a16="http://schemas.microsoft.com/office/drawing/2014/main" id="{5866583C-F027-4A47-A6C5-A17DDC83CCD4}"/>
              </a:ext>
            </a:extLst>
          </p:cNvPr>
          <p:cNvSpPr txBox="1">
            <a:spLocks noChangeArrowheads="1"/>
          </p:cNvSpPr>
          <p:nvPr/>
        </p:nvSpPr>
        <p:spPr bwMode="auto">
          <a:xfrm>
            <a:off x="665163" y="115888"/>
            <a:ext cx="8370887"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0"/>
              </a:spcBef>
              <a:buFontTx/>
              <a:buNone/>
            </a:pPr>
            <a:r>
              <a:rPr lang="zh-CN" altLang="en-US" sz="4000" b="1">
                <a:solidFill>
                  <a:srgbClr val="C00000"/>
                </a:solidFill>
                <a:latin typeface="微软雅黑" panose="020B0503020204020204" pitchFamily="34" charset="-122"/>
                <a:ea typeface="微软雅黑" panose="020B0503020204020204" pitchFamily="34" charset="-122"/>
              </a:rPr>
              <a:t>智能制造</a:t>
            </a:r>
          </a:p>
        </p:txBody>
      </p:sp>
      <p:sp>
        <p:nvSpPr>
          <p:cNvPr id="26633" name="文本框 3">
            <a:extLst>
              <a:ext uri="{FF2B5EF4-FFF2-40B4-BE49-F238E27FC236}">
                <a16:creationId xmlns:a16="http://schemas.microsoft.com/office/drawing/2014/main" id="{F51A2DC2-329A-4E50-8416-EB6298EC6F5C}"/>
              </a:ext>
            </a:extLst>
          </p:cNvPr>
          <p:cNvSpPr txBox="1">
            <a:spLocks noChangeArrowheads="1"/>
          </p:cNvSpPr>
          <p:nvPr/>
        </p:nvSpPr>
        <p:spPr bwMode="auto">
          <a:xfrm>
            <a:off x="971550" y="5260975"/>
            <a:ext cx="6840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a:t>其中一大关键技术是信息的感知、处理技术</a:t>
            </a:r>
          </a:p>
        </p:txBody>
      </p:sp>
      <p:sp>
        <p:nvSpPr>
          <p:cNvPr id="5" name="文本框 4">
            <a:extLst>
              <a:ext uri="{FF2B5EF4-FFF2-40B4-BE49-F238E27FC236}">
                <a16:creationId xmlns:a16="http://schemas.microsoft.com/office/drawing/2014/main" id="{E2A1EFE8-AC31-41D4-A330-65B0A27F09DD}"/>
              </a:ext>
            </a:extLst>
          </p:cNvPr>
          <p:cNvSpPr txBox="1">
            <a:spLocks noChangeArrowheads="1"/>
          </p:cNvSpPr>
          <p:nvPr/>
        </p:nvSpPr>
        <p:spPr bwMode="auto">
          <a:xfrm>
            <a:off x="1009650" y="5918200"/>
            <a:ext cx="684053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400" b="1" dirty="0"/>
              <a:t>这就是机械测试技术的内容</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0A3FBFCC-CE98-45B1-B1BF-9282B7D9C14C}"/>
              </a:ext>
            </a:extLst>
          </p:cNvPr>
          <p:cNvSpPr>
            <a:spLocks noGrp="1" noChangeArrowheads="1"/>
          </p:cNvSpPr>
          <p:nvPr>
            <p:ph type="title"/>
          </p:nvPr>
        </p:nvSpPr>
        <p:spPr>
          <a:xfrm>
            <a:off x="-1379537" y="68262"/>
            <a:ext cx="8229600" cy="1143000"/>
          </a:xfrm>
        </p:spPr>
        <p:txBody>
          <a:bodyPr/>
          <a:lstStyle/>
          <a:p>
            <a:pPr eaLnBrk="1" hangingPunct="1"/>
            <a:r>
              <a:rPr lang="en-US" altLang="zh-CN" dirty="0">
                <a:solidFill>
                  <a:srgbClr val="0000FF"/>
                </a:solidFill>
              </a:rPr>
              <a:t>2   </a:t>
            </a:r>
            <a:r>
              <a:rPr lang="zh-CN" altLang="en-US" dirty="0">
                <a:solidFill>
                  <a:srgbClr val="0000FF"/>
                </a:solidFill>
              </a:rPr>
              <a:t>测试系统</a:t>
            </a:r>
            <a:endParaRPr lang="zh-CN" altLang="zh-CN" dirty="0">
              <a:solidFill>
                <a:srgbClr val="0000FF"/>
              </a:solidFill>
            </a:endParaRPr>
          </a:p>
        </p:txBody>
      </p:sp>
      <p:sp>
        <p:nvSpPr>
          <p:cNvPr id="47107" name="Rectangle 3">
            <a:extLst>
              <a:ext uri="{FF2B5EF4-FFF2-40B4-BE49-F238E27FC236}">
                <a16:creationId xmlns:a16="http://schemas.microsoft.com/office/drawing/2014/main" id="{323EBBCD-639A-42E2-88AC-048B33707E6C}"/>
              </a:ext>
            </a:extLst>
          </p:cNvPr>
          <p:cNvSpPr>
            <a:spLocks noGrp="1" noChangeArrowheads="1"/>
          </p:cNvSpPr>
          <p:nvPr>
            <p:ph type="body" idx="1"/>
          </p:nvPr>
        </p:nvSpPr>
        <p:spPr>
          <a:xfrm>
            <a:off x="466725" y="1671637"/>
            <a:ext cx="8229600" cy="1757363"/>
          </a:xfrm>
        </p:spPr>
        <p:txBody>
          <a:bodyPr/>
          <a:lstStyle/>
          <a:p>
            <a:pPr eaLnBrk="1" hangingPunct="1">
              <a:buFontTx/>
              <a:buNone/>
            </a:pPr>
            <a:r>
              <a:rPr lang="zh-CN" altLang="en-US" dirty="0"/>
              <a:t>测试过程</a:t>
            </a:r>
            <a:r>
              <a:rPr lang="en-US" altLang="zh-CN" dirty="0"/>
              <a:t>(</a:t>
            </a:r>
            <a:r>
              <a:rPr lang="zh-CN" altLang="en-US" dirty="0"/>
              <a:t>步骤</a:t>
            </a:r>
            <a:r>
              <a:rPr lang="en-US" altLang="zh-CN" dirty="0"/>
              <a:t>)</a:t>
            </a:r>
            <a:endParaRPr lang="zh-CN" altLang="en-US" dirty="0"/>
          </a:p>
          <a:p>
            <a:pPr eaLnBrk="1" hangingPunct="1"/>
            <a:endParaRPr lang="en-US" altLang="zh-CN" dirty="0"/>
          </a:p>
        </p:txBody>
      </p:sp>
      <p:sp>
        <p:nvSpPr>
          <p:cNvPr id="47108" name="Text Box 4">
            <a:extLst>
              <a:ext uri="{FF2B5EF4-FFF2-40B4-BE49-F238E27FC236}">
                <a16:creationId xmlns:a16="http://schemas.microsoft.com/office/drawing/2014/main" id="{80420E21-FAAE-45C4-9085-9433FE5F2C41}"/>
              </a:ext>
            </a:extLst>
          </p:cNvPr>
          <p:cNvSpPr txBox="1">
            <a:spLocks noChangeArrowheads="1"/>
          </p:cNvSpPr>
          <p:nvPr/>
        </p:nvSpPr>
        <p:spPr bwMode="auto">
          <a:xfrm>
            <a:off x="1239838" y="3644900"/>
            <a:ext cx="3348994" cy="461665"/>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dirty="0"/>
              <a:t>检测出被测对象的信号</a:t>
            </a:r>
          </a:p>
        </p:txBody>
      </p:sp>
      <p:sp>
        <p:nvSpPr>
          <p:cNvPr id="47109" name="Text Box 5">
            <a:extLst>
              <a:ext uri="{FF2B5EF4-FFF2-40B4-BE49-F238E27FC236}">
                <a16:creationId xmlns:a16="http://schemas.microsoft.com/office/drawing/2014/main" id="{89396368-92B4-437E-AA2B-7942B3663E8B}"/>
              </a:ext>
            </a:extLst>
          </p:cNvPr>
          <p:cNvSpPr txBox="1">
            <a:spLocks noChangeArrowheads="1"/>
          </p:cNvSpPr>
          <p:nvPr/>
        </p:nvSpPr>
        <p:spPr bwMode="auto">
          <a:xfrm>
            <a:off x="3995936" y="4465638"/>
            <a:ext cx="1800225"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加工、处理</a:t>
            </a:r>
          </a:p>
        </p:txBody>
      </p:sp>
      <p:sp>
        <p:nvSpPr>
          <p:cNvPr id="47110" name="Text Box 6">
            <a:extLst>
              <a:ext uri="{FF2B5EF4-FFF2-40B4-BE49-F238E27FC236}">
                <a16:creationId xmlns:a16="http://schemas.microsoft.com/office/drawing/2014/main" id="{88DAA1A6-574F-45AC-8449-A91D999BB3DF}"/>
              </a:ext>
            </a:extLst>
          </p:cNvPr>
          <p:cNvSpPr txBox="1">
            <a:spLocks noChangeArrowheads="1"/>
          </p:cNvSpPr>
          <p:nvPr/>
        </p:nvSpPr>
        <p:spPr bwMode="auto">
          <a:xfrm>
            <a:off x="4716463" y="5373688"/>
            <a:ext cx="3455987" cy="476250"/>
          </a:xfrm>
          <a:prstGeom prst="rect">
            <a:avLst/>
          </a:prstGeom>
          <a:noFill/>
          <a:ln w="190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a:t>提供结果或输出控制</a:t>
            </a:r>
          </a:p>
        </p:txBody>
      </p:sp>
      <p:sp>
        <p:nvSpPr>
          <p:cNvPr id="47111" name="AutoShape 7">
            <a:extLst>
              <a:ext uri="{FF2B5EF4-FFF2-40B4-BE49-F238E27FC236}">
                <a16:creationId xmlns:a16="http://schemas.microsoft.com/office/drawing/2014/main" id="{DD32462B-3013-469F-81D9-BC770E43A4BC}"/>
              </a:ext>
            </a:extLst>
          </p:cNvPr>
          <p:cNvSpPr>
            <a:spLocks noChangeArrowheads="1"/>
          </p:cNvSpPr>
          <p:nvPr/>
        </p:nvSpPr>
        <p:spPr bwMode="auto">
          <a:xfrm>
            <a:off x="2627313" y="4365625"/>
            <a:ext cx="865187" cy="576263"/>
          </a:xfrm>
          <a:prstGeom prst="curvedRightArrow">
            <a:avLst>
              <a:gd name="adj1" fmla="val 20000"/>
              <a:gd name="adj2" fmla="val 40000"/>
              <a:gd name="adj3" fmla="val 500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47112" name="AutoShape 8">
            <a:extLst>
              <a:ext uri="{FF2B5EF4-FFF2-40B4-BE49-F238E27FC236}">
                <a16:creationId xmlns:a16="http://schemas.microsoft.com/office/drawing/2014/main" id="{286ACF47-538A-4E43-894E-CBF6D3128F81}"/>
              </a:ext>
            </a:extLst>
          </p:cNvPr>
          <p:cNvSpPr>
            <a:spLocks noChangeArrowheads="1"/>
          </p:cNvSpPr>
          <p:nvPr/>
        </p:nvSpPr>
        <p:spPr bwMode="auto">
          <a:xfrm>
            <a:off x="3708400" y="5157788"/>
            <a:ext cx="865188" cy="576262"/>
          </a:xfrm>
          <a:prstGeom prst="curvedRightArrow">
            <a:avLst>
              <a:gd name="adj1" fmla="val 20000"/>
              <a:gd name="adj2" fmla="val 40000"/>
              <a:gd name="adj3" fmla="val 5004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pic>
        <p:nvPicPr>
          <p:cNvPr id="47113" name="Picture 10">
            <a:extLst>
              <a:ext uri="{FF2B5EF4-FFF2-40B4-BE49-F238E27FC236}">
                <a16:creationId xmlns:a16="http://schemas.microsoft.com/office/drawing/2014/main" id="{C1BA8BF9-400B-47EC-ADEC-261957FC474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3800" y="0"/>
            <a:ext cx="4140200" cy="2970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a:extLst>
              <a:ext uri="{FF2B5EF4-FFF2-40B4-BE49-F238E27FC236}">
                <a16:creationId xmlns:a16="http://schemas.microsoft.com/office/drawing/2014/main" id="{DEA3ECCA-0DF3-4756-A568-A1783E325843}"/>
              </a:ext>
            </a:extLst>
          </p:cNvPr>
          <p:cNvSpPr>
            <a:spLocks noChangeArrowheads="1"/>
          </p:cNvSpPr>
          <p:nvPr/>
        </p:nvSpPr>
        <p:spPr bwMode="auto">
          <a:xfrm>
            <a:off x="317500" y="844550"/>
            <a:ext cx="8553450" cy="68263"/>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pic>
        <p:nvPicPr>
          <p:cNvPr id="6148" name="Picture 7" descr="fa3">
            <a:extLst>
              <a:ext uri="{FF2B5EF4-FFF2-40B4-BE49-F238E27FC236}">
                <a16:creationId xmlns:a16="http://schemas.microsoft.com/office/drawing/2014/main" id="{64486881-2A82-40F1-9F45-D03FF107C613}"/>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flipH="1" flipV="1">
            <a:off x="285750" y="152400"/>
            <a:ext cx="614363" cy="6127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2" name="Text Box 2">
            <a:extLst>
              <a:ext uri="{FF2B5EF4-FFF2-40B4-BE49-F238E27FC236}">
                <a16:creationId xmlns:a16="http://schemas.microsoft.com/office/drawing/2014/main" id="{E6CE7B82-83B3-4135-8D85-2286B4CFB100}"/>
              </a:ext>
            </a:extLst>
          </p:cNvPr>
          <p:cNvSpPr txBox="1">
            <a:spLocks noChangeArrowheads="1"/>
          </p:cNvSpPr>
          <p:nvPr/>
        </p:nvSpPr>
        <p:spPr bwMode="auto">
          <a:xfrm>
            <a:off x="1889125" y="1398588"/>
            <a:ext cx="4511675" cy="461962"/>
          </a:xfrm>
          <a:prstGeom prst="rect">
            <a:avLst/>
          </a:prstGeom>
          <a:noFill/>
          <a:ln>
            <a:noFill/>
          </a:ln>
        </p:spPr>
        <p:txBody>
          <a:bodyPr>
            <a:spAutoFit/>
          </a:bodyPr>
          <a:lstStyle>
            <a:lvl1pPr eaLnBrk="0" hangingPunct="0">
              <a:defRPr kumimoji="1" sz="2400">
                <a:solidFill>
                  <a:schemeClr val="bg1"/>
                </a:solidFill>
                <a:latin typeface="宋体" pitchFamily="2" charset="-122"/>
                <a:ea typeface="宋体" pitchFamily="2" charset="-122"/>
              </a:defRPr>
            </a:lvl1pPr>
            <a:lvl2pPr marL="742950" indent="-285750" eaLnBrk="0" hangingPunct="0">
              <a:defRPr kumimoji="1" sz="2400">
                <a:solidFill>
                  <a:schemeClr val="bg1"/>
                </a:solidFill>
                <a:latin typeface="宋体" pitchFamily="2" charset="-122"/>
                <a:ea typeface="宋体" pitchFamily="2" charset="-122"/>
              </a:defRPr>
            </a:lvl2pPr>
            <a:lvl3pPr marL="1143000" indent="-228600" eaLnBrk="0" hangingPunct="0">
              <a:defRPr kumimoji="1" sz="2400">
                <a:solidFill>
                  <a:schemeClr val="bg1"/>
                </a:solidFill>
                <a:latin typeface="宋体" pitchFamily="2" charset="-122"/>
                <a:ea typeface="宋体" pitchFamily="2" charset="-122"/>
              </a:defRPr>
            </a:lvl3pPr>
            <a:lvl4pPr marL="1600200" indent="-228600" eaLnBrk="0" hangingPunct="0">
              <a:defRPr kumimoji="1" sz="2400">
                <a:solidFill>
                  <a:schemeClr val="bg1"/>
                </a:solidFill>
                <a:latin typeface="宋体" pitchFamily="2" charset="-122"/>
                <a:ea typeface="宋体" pitchFamily="2" charset="-122"/>
              </a:defRPr>
            </a:lvl4pPr>
            <a:lvl5pPr marL="2057400" indent="-228600" eaLnBrk="0" hangingPunct="0">
              <a:defRPr kumimoji="1" sz="2400">
                <a:solidFill>
                  <a:schemeClr val="bg1"/>
                </a:solidFill>
                <a:latin typeface="宋体" pitchFamily="2" charset="-122"/>
                <a:ea typeface="宋体" pitchFamily="2" charset="-122"/>
              </a:defRPr>
            </a:lvl5pPr>
            <a:lvl6pPr marL="2514600" indent="-228600" eaLnBrk="0" fontAlgn="base" hangingPunct="0">
              <a:lnSpc>
                <a:spcPct val="130000"/>
              </a:lnSpc>
              <a:spcBef>
                <a:spcPct val="0"/>
              </a:spcBef>
              <a:spcAft>
                <a:spcPct val="0"/>
              </a:spcAft>
              <a:defRPr kumimoji="1" sz="2400">
                <a:solidFill>
                  <a:schemeClr val="bg1"/>
                </a:solidFill>
                <a:latin typeface="宋体" pitchFamily="2" charset="-122"/>
                <a:ea typeface="宋体" pitchFamily="2" charset="-122"/>
              </a:defRPr>
            </a:lvl6pPr>
            <a:lvl7pPr marL="2971800" indent="-228600" eaLnBrk="0" fontAlgn="base" hangingPunct="0">
              <a:lnSpc>
                <a:spcPct val="130000"/>
              </a:lnSpc>
              <a:spcBef>
                <a:spcPct val="0"/>
              </a:spcBef>
              <a:spcAft>
                <a:spcPct val="0"/>
              </a:spcAft>
              <a:defRPr kumimoji="1" sz="2400">
                <a:solidFill>
                  <a:schemeClr val="bg1"/>
                </a:solidFill>
                <a:latin typeface="宋体" pitchFamily="2" charset="-122"/>
                <a:ea typeface="宋体" pitchFamily="2" charset="-122"/>
              </a:defRPr>
            </a:lvl7pPr>
            <a:lvl8pPr marL="3429000" indent="-228600" eaLnBrk="0" fontAlgn="base" hangingPunct="0">
              <a:lnSpc>
                <a:spcPct val="130000"/>
              </a:lnSpc>
              <a:spcBef>
                <a:spcPct val="0"/>
              </a:spcBef>
              <a:spcAft>
                <a:spcPct val="0"/>
              </a:spcAft>
              <a:defRPr kumimoji="1" sz="2400">
                <a:solidFill>
                  <a:schemeClr val="bg1"/>
                </a:solidFill>
                <a:latin typeface="宋体" pitchFamily="2" charset="-122"/>
                <a:ea typeface="宋体" pitchFamily="2" charset="-122"/>
              </a:defRPr>
            </a:lvl8pPr>
            <a:lvl9pPr marL="3886200" indent="-228600" eaLnBrk="0" fontAlgn="base" hangingPunct="0">
              <a:lnSpc>
                <a:spcPct val="130000"/>
              </a:lnSpc>
              <a:spcBef>
                <a:spcPct val="0"/>
              </a:spcBef>
              <a:spcAft>
                <a:spcPct val="0"/>
              </a:spcAft>
              <a:defRPr kumimoji="1" sz="2400">
                <a:solidFill>
                  <a:schemeClr val="bg1"/>
                </a:solidFill>
                <a:latin typeface="宋体" pitchFamily="2" charset="-122"/>
                <a:ea typeface="宋体" pitchFamily="2" charset="-122"/>
              </a:defRPr>
            </a:lvl9pPr>
          </a:lstStyle>
          <a:p>
            <a:pPr algn="ctr" eaLnBrk="1" hangingPunct="1">
              <a:defRPr/>
            </a:pPr>
            <a:endParaRPr lang="zh-CN" altLang="zh-CN" kern="0">
              <a:solidFill>
                <a:srgbClr val="FFFFFF"/>
              </a:solidFill>
            </a:endParaRPr>
          </a:p>
        </p:txBody>
      </p:sp>
      <p:pic>
        <p:nvPicPr>
          <p:cNvPr id="6151" name="Picture 7" descr="C:\Users\think\Desktop\报告\空天飞机.jpg">
            <a:extLst>
              <a:ext uri="{FF2B5EF4-FFF2-40B4-BE49-F238E27FC236}">
                <a16:creationId xmlns:a16="http://schemas.microsoft.com/office/drawing/2014/main" id="{23CC1619-2BC8-4356-8579-6C4C89BFBD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9500" y="4386263"/>
            <a:ext cx="2484438" cy="2274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2" name="Picture 8" descr="C:\Users\think\Desktop\报告\战斗机器人.jpg">
            <a:extLst>
              <a:ext uri="{FF2B5EF4-FFF2-40B4-BE49-F238E27FC236}">
                <a16:creationId xmlns:a16="http://schemas.microsoft.com/office/drawing/2014/main" id="{F9B08C68-37B5-47F2-8119-A59FFC37E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8813" y="4386263"/>
            <a:ext cx="2428875" cy="231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3" name="Picture 11" descr="C:\Users\Yangkj\Desktop\03f7970db08449045ba775a5f9c1c211.jpg">
            <a:extLst>
              <a:ext uri="{FF2B5EF4-FFF2-40B4-BE49-F238E27FC236}">
                <a16:creationId xmlns:a16="http://schemas.microsoft.com/office/drawing/2014/main" id="{A7E76CA3-2FA7-416E-A1C5-E48942E1E8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5750" y="2171700"/>
            <a:ext cx="2847975" cy="1662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4" name="Picture 12" descr="C:\Users\Yangkj\Desktop\395e324289fd8351be35a18ce7be91e1.jpg">
            <a:extLst>
              <a:ext uri="{FF2B5EF4-FFF2-40B4-BE49-F238E27FC236}">
                <a16:creationId xmlns:a16="http://schemas.microsoft.com/office/drawing/2014/main" id="{64E97EB3-7600-4D68-A963-F3777E67326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82938" y="4672013"/>
            <a:ext cx="2889250" cy="1733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5" name="Picture 13" descr="C:\Users\Yangkj\Desktop\9b31b273586f54c6f079f820fe461f19.jpg">
            <a:extLst>
              <a:ext uri="{FF2B5EF4-FFF2-40B4-BE49-F238E27FC236}">
                <a16:creationId xmlns:a16="http://schemas.microsoft.com/office/drawing/2014/main" id="{FD6FB97D-0308-44CD-BB54-BF36CAD5BF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4688" y="2171700"/>
            <a:ext cx="2855912" cy="1628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6" name="Picture 15" descr="145930980.jpg">
            <a:extLst>
              <a:ext uri="{FF2B5EF4-FFF2-40B4-BE49-F238E27FC236}">
                <a16:creationId xmlns:a16="http://schemas.microsoft.com/office/drawing/2014/main" id="{A71D653E-B27F-4B2E-AF8E-31F321E6784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43625" y="2171700"/>
            <a:ext cx="2719388" cy="164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1313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5319F11B-34E7-4539-8785-E28CDF273AF2}"/>
              </a:ext>
            </a:extLst>
          </p:cNvPr>
          <p:cNvSpPr>
            <a:spLocks noGrp="1" noChangeArrowheads="1"/>
          </p:cNvSpPr>
          <p:nvPr>
            <p:ph type="title"/>
          </p:nvPr>
        </p:nvSpPr>
        <p:spPr/>
        <p:txBody>
          <a:bodyPr/>
          <a:lstStyle/>
          <a:p>
            <a:pPr eaLnBrk="1" hangingPunct="1"/>
            <a:r>
              <a:rPr lang="zh-CN" altLang="en-US" sz="4000" b="1">
                <a:latin typeface="Times New Roman" panose="02020603050405020304" pitchFamily="18" charset="0"/>
                <a:ea typeface="华文楷体" panose="02010600040101010101" pitchFamily="2" charset="-122"/>
                <a:cs typeface="宋体" panose="02010600030101010101" pitchFamily="2" charset="-122"/>
              </a:rPr>
              <a:t>测试过程和测试系统的一般组成</a:t>
            </a:r>
          </a:p>
        </p:txBody>
      </p:sp>
      <p:sp>
        <p:nvSpPr>
          <p:cNvPr id="58371" name="Oval 5">
            <a:extLst>
              <a:ext uri="{FF2B5EF4-FFF2-40B4-BE49-F238E27FC236}">
                <a16:creationId xmlns:a16="http://schemas.microsoft.com/office/drawing/2014/main" id="{8299F015-251E-4019-ABD4-9F1C27E039DC}"/>
              </a:ext>
            </a:extLst>
          </p:cNvPr>
          <p:cNvSpPr>
            <a:spLocks noChangeArrowheads="1"/>
          </p:cNvSpPr>
          <p:nvPr/>
        </p:nvSpPr>
        <p:spPr bwMode="auto">
          <a:xfrm>
            <a:off x="909638" y="2135188"/>
            <a:ext cx="1001712" cy="1028700"/>
          </a:xfrm>
          <a:prstGeom prst="ellipse">
            <a:avLst/>
          </a:prstGeom>
          <a:noFill/>
          <a:ln w="28575"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spcBef>
                <a:spcPct val="50000"/>
              </a:spcBef>
              <a:buFontTx/>
              <a:buNone/>
            </a:pPr>
            <a:r>
              <a:rPr lang="zh-CN" altLang="en-US" sz="2000" b="1"/>
              <a:t>被测</a:t>
            </a:r>
          </a:p>
          <a:p>
            <a:pPr eaLnBrk="1" hangingPunct="1">
              <a:lnSpc>
                <a:spcPct val="80000"/>
              </a:lnSpc>
              <a:spcBef>
                <a:spcPct val="50000"/>
              </a:spcBef>
              <a:buFontTx/>
              <a:buNone/>
            </a:pPr>
            <a:r>
              <a:rPr lang="zh-CN" altLang="en-US" sz="2000" b="1"/>
              <a:t>对象</a:t>
            </a:r>
          </a:p>
        </p:txBody>
      </p:sp>
      <p:sp>
        <p:nvSpPr>
          <p:cNvPr id="58372" name="Line 6">
            <a:extLst>
              <a:ext uri="{FF2B5EF4-FFF2-40B4-BE49-F238E27FC236}">
                <a16:creationId xmlns:a16="http://schemas.microsoft.com/office/drawing/2014/main" id="{1AE0AF7D-5A8C-443C-B148-21D3F4BFA118}"/>
              </a:ext>
            </a:extLst>
          </p:cNvPr>
          <p:cNvSpPr>
            <a:spLocks noChangeShapeType="1"/>
          </p:cNvSpPr>
          <p:nvPr/>
        </p:nvSpPr>
        <p:spPr bwMode="auto">
          <a:xfrm>
            <a:off x="1982788" y="2640013"/>
            <a:ext cx="5048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3" name="Text Box 7">
            <a:extLst>
              <a:ext uri="{FF2B5EF4-FFF2-40B4-BE49-F238E27FC236}">
                <a16:creationId xmlns:a16="http://schemas.microsoft.com/office/drawing/2014/main" id="{675BBDAC-B2F5-497A-96B9-ACF7B3C3AA00}"/>
              </a:ext>
            </a:extLst>
          </p:cNvPr>
          <p:cNvSpPr txBox="1">
            <a:spLocks noChangeArrowheads="1"/>
          </p:cNvSpPr>
          <p:nvPr/>
        </p:nvSpPr>
        <p:spPr bwMode="auto">
          <a:xfrm>
            <a:off x="2487613" y="1847850"/>
            <a:ext cx="574675" cy="1544638"/>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sz="2400" b="1"/>
              <a:t>传感器</a:t>
            </a:r>
          </a:p>
        </p:txBody>
      </p:sp>
      <p:sp>
        <p:nvSpPr>
          <p:cNvPr id="58374" name="Text Box 8">
            <a:extLst>
              <a:ext uri="{FF2B5EF4-FFF2-40B4-BE49-F238E27FC236}">
                <a16:creationId xmlns:a16="http://schemas.microsoft.com/office/drawing/2014/main" id="{693CCABD-788A-4C2F-B580-179266B8D94A}"/>
              </a:ext>
            </a:extLst>
          </p:cNvPr>
          <p:cNvSpPr txBox="1">
            <a:spLocks noChangeArrowheads="1"/>
          </p:cNvSpPr>
          <p:nvPr/>
        </p:nvSpPr>
        <p:spPr bwMode="auto">
          <a:xfrm>
            <a:off x="3640138" y="1847850"/>
            <a:ext cx="576262" cy="158115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信号调理</a:t>
            </a:r>
          </a:p>
        </p:txBody>
      </p:sp>
      <p:sp>
        <p:nvSpPr>
          <p:cNvPr id="58375" name="Text Box 9">
            <a:extLst>
              <a:ext uri="{FF2B5EF4-FFF2-40B4-BE49-F238E27FC236}">
                <a16:creationId xmlns:a16="http://schemas.microsoft.com/office/drawing/2014/main" id="{35E91064-C8B7-48FC-A98A-BEFA38165EB4}"/>
              </a:ext>
            </a:extLst>
          </p:cNvPr>
          <p:cNvSpPr txBox="1">
            <a:spLocks noChangeArrowheads="1"/>
          </p:cNvSpPr>
          <p:nvPr/>
        </p:nvSpPr>
        <p:spPr bwMode="auto">
          <a:xfrm>
            <a:off x="4864100" y="1847850"/>
            <a:ext cx="576263" cy="1581150"/>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信号处理</a:t>
            </a:r>
          </a:p>
        </p:txBody>
      </p:sp>
      <p:sp>
        <p:nvSpPr>
          <p:cNvPr id="58376" name="Text Box 10">
            <a:extLst>
              <a:ext uri="{FF2B5EF4-FFF2-40B4-BE49-F238E27FC236}">
                <a16:creationId xmlns:a16="http://schemas.microsoft.com/office/drawing/2014/main" id="{98AEBEB6-D334-4129-8BF7-87C22ADDAD8A}"/>
              </a:ext>
            </a:extLst>
          </p:cNvPr>
          <p:cNvSpPr txBox="1">
            <a:spLocks noChangeArrowheads="1"/>
          </p:cNvSpPr>
          <p:nvPr/>
        </p:nvSpPr>
        <p:spPr bwMode="auto">
          <a:xfrm>
            <a:off x="6088063" y="1847850"/>
            <a:ext cx="576262" cy="1581150"/>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显示记录</a:t>
            </a:r>
          </a:p>
        </p:txBody>
      </p:sp>
      <p:sp>
        <p:nvSpPr>
          <p:cNvPr id="58377" name="Line 11">
            <a:extLst>
              <a:ext uri="{FF2B5EF4-FFF2-40B4-BE49-F238E27FC236}">
                <a16:creationId xmlns:a16="http://schemas.microsoft.com/office/drawing/2014/main" id="{FAD46049-D203-4E99-9552-C4D46FF5B2FA}"/>
              </a:ext>
            </a:extLst>
          </p:cNvPr>
          <p:cNvSpPr>
            <a:spLocks noChangeShapeType="1"/>
          </p:cNvSpPr>
          <p:nvPr/>
        </p:nvSpPr>
        <p:spPr bwMode="auto">
          <a:xfrm>
            <a:off x="3063875" y="2636838"/>
            <a:ext cx="576263"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8" name="Line 12">
            <a:extLst>
              <a:ext uri="{FF2B5EF4-FFF2-40B4-BE49-F238E27FC236}">
                <a16:creationId xmlns:a16="http://schemas.microsoft.com/office/drawing/2014/main" id="{C2594F31-32E9-44E7-9CED-ABE6954C3493}"/>
              </a:ext>
            </a:extLst>
          </p:cNvPr>
          <p:cNvSpPr>
            <a:spLocks noChangeShapeType="1"/>
          </p:cNvSpPr>
          <p:nvPr/>
        </p:nvSpPr>
        <p:spPr bwMode="auto">
          <a:xfrm>
            <a:off x="4214813" y="2636838"/>
            <a:ext cx="576262"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79" name="Line 13">
            <a:extLst>
              <a:ext uri="{FF2B5EF4-FFF2-40B4-BE49-F238E27FC236}">
                <a16:creationId xmlns:a16="http://schemas.microsoft.com/office/drawing/2014/main" id="{CD71219B-89BB-4F81-AC8C-E98D4BEB48A0}"/>
              </a:ext>
            </a:extLst>
          </p:cNvPr>
          <p:cNvSpPr>
            <a:spLocks noChangeShapeType="1"/>
          </p:cNvSpPr>
          <p:nvPr/>
        </p:nvSpPr>
        <p:spPr bwMode="auto">
          <a:xfrm>
            <a:off x="5511800" y="2636838"/>
            <a:ext cx="576263" cy="3175"/>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0" name="Line 14">
            <a:extLst>
              <a:ext uri="{FF2B5EF4-FFF2-40B4-BE49-F238E27FC236}">
                <a16:creationId xmlns:a16="http://schemas.microsoft.com/office/drawing/2014/main" id="{536F9C71-3D79-4CC6-A0DE-702D49C8F309}"/>
              </a:ext>
            </a:extLst>
          </p:cNvPr>
          <p:cNvSpPr>
            <a:spLocks noChangeShapeType="1"/>
          </p:cNvSpPr>
          <p:nvPr/>
        </p:nvSpPr>
        <p:spPr bwMode="auto">
          <a:xfrm>
            <a:off x="6732588" y="2636838"/>
            <a:ext cx="504825" cy="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1" name="Oval 15">
            <a:extLst>
              <a:ext uri="{FF2B5EF4-FFF2-40B4-BE49-F238E27FC236}">
                <a16:creationId xmlns:a16="http://schemas.microsoft.com/office/drawing/2014/main" id="{B5DD1EE1-4ED0-496C-ACEC-A3DDE35F79F0}"/>
              </a:ext>
            </a:extLst>
          </p:cNvPr>
          <p:cNvSpPr>
            <a:spLocks noChangeArrowheads="1"/>
          </p:cNvSpPr>
          <p:nvPr/>
        </p:nvSpPr>
        <p:spPr bwMode="auto">
          <a:xfrm>
            <a:off x="7240588" y="2135188"/>
            <a:ext cx="1003300" cy="984250"/>
          </a:xfrm>
          <a:prstGeom prst="ellipse">
            <a:avLst/>
          </a:prstGeom>
          <a:noFill/>
          <a:ln w="28575" algn="ctr">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lang="zh-CN" altLang="en-US" sz="2000" b="1"/>
              <a:t>观察者</a:t>
            </a:r>
          </a:p>
        </p:txBody>
      </p:sp>
      <p:sp>
        <p:nvSpPr>
          <p:cNvPr id="58382" name="Text Box 16">
            <a:extLst>
              <a:ext uri="{FF2B5EF4-FFF2-40B4-BE49-F238E27FC236}">
                <a16:creationId xmlns:a16="http://schemas.microsoft.com/office/drawing/2014/main" id="{87084E57-6C7A-4FAB-83FB-3D9BAE5DF455}"/>
              </a:ext>
            </a:extLst>
          </p:cNvPr>
          <p:cNvSpPr txBox="1">
            <a:spLocks noChangeArrowheads="1"/>
          </p:cNvSpPr>
          <p:nvPr/>
        </p:nvSpPr>
        <p:spPr bwMode="auto">
          <a:xfrm>
            <a:off x="1120775" y="4295775"/>
            <a:ext cx="576263" cy="1581150"/>
          </a:xfrm>
          <a:prstGeom prst="rect">
            <a:avLst/>
          </a:prstGeom>
          <a:noFill/>
          <a:ln w="28575">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激励装置</a:t>
            </a:r>
          </a:p>
        </p:txBody>
      </p:sp>
      <p:sp>
        <p:nvSpPr>
          <p:cNvPr id="58383" name="Line 17">
            <a:extLst>
              <a:ext uri="{FF2B5EF4-FFF2-40B4-BE49-F238E27FC236}">
                <a16:creationId xmlns:a16="http://schemas.microsoft.com/office/drawing/2014/main" id="{A0718C46-65A0-4A95-859E-676227F6A11F}"/>
              </a:ext>
            </a:extLst>
          </p:cNvPr>
          <p:cNvSpPr>
            <a:spLocks noChangeShapeType="1"/>
          </p:cNvSpPr>
          <p:nvPr/>
        </p:nvSpPr>
        <p:spPr bwMode="auto">
          <a:xfrm flipH="1">
            <a:off x="1690688" y="5084763"/>
            <a:ext cx="1585912" cy="3175"/>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4" name="Text Box 18">
            <a:extLst>
              <a:ext uri="{FF2B5EF4-FFF2-40B4-BE49-F238E27FC236}">
                <a16:creationId xmlns:a16="http://schemas.microsoft.com/office/drawing/2014/main" id="{9EA96B9E-2C02-465A-A19F-C3BCB60D1C24}"/>
              </a:ext>
            </a:extLst>
          </p:cNvPr>
          <p:cNvSpPr txBox="1">
            <a:spLocks noChangeArrowheads="1"/>
          </p:cNvSpPr>
          <p:nvPr/>
        </p:nvSpPr>
        <p:spPr bwMode="auto">
          <a:xfrm>
            <a:off x="3349625" y="4814888"/>
            <a:ext cx="1943100" cy="485775"/>
          </a:xfrm>
          <a:prstGeom prst="rect">
            <a:avLst/>
          </a:prstGeom>
          <a:noFill/>
          <a:ln w="28575"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zh-CN" altLang="en-US" sz="2400" b="1"/>
              <a:t>反馈、控制</a:t>
            </a:r>
          </a:p>
        </p:txBody>
      </p:sp>
      <p:sp>
        <p:nvSpPr>
          <p:cNvPr id="58385" name="Line 19">
            <a:extLst>
              <a:ext uri="{FF2B5EF4-FFF2-40B4-BE49-F238E27FC236}">
                <a16:creationId xmlns:a16="http://schemas.microsoft.com/office/drawing/2014/main" id="{CF2DD7F8-23DA-414B-B577-92AD12C82C94}"/>
              </a:ext>
            </a:extLst>
          </p:cNvPr>
          <p:cNvSpPr>
            <a:spLocks noChangeShapeType="1"/>
          </p:cNvSpPr>
          <p:nvPr/>
        </p:nvSpPr>
        <p:spPr bwMode="auto">
          <a:xfrm>
            <a:off x="5795963" y="2638425"/>
            <a:ext cx="0" cy="2446338"/>
          </a:xfrm>
          <a:prstGeom prst="line">
            <a:avLst/>
          </a:prstGeom>
          <a:noFill/>
          <a:ln w="28575">
            <a:solidFill>
              <a:srgbClr val="FF0000"/>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6" name="Line 20">
            <a:extLst>
              <a:ext uri="{FF2B5EF4-FFF2-40B4-BE49-F238E27FC236}">
                <a16:creationId xmlns:a16="http://schemas.microsoft.com/office/drawing/2014/main" id="{59671749-76F6-4BB5-868A-B4168F14105D}"/>
              </a:ext>
            </a:extLst>
          </p:cNvPr>
          <p:cNvSpPr>
            <a:spLocks noChangeShapeType="1"/>
          </p:cNvSpPr>
          <p:nvPr/>
        </p:nvSpPr>
        <p:spPr bwMode="auto">
          <a:xfrm flipH="1" flipV="1">
            <a:off x="5292725" y="5084763"/>
            <a:ext cx="503238" cy="0"/>
          </a:xfrm>
          <a:prstGeom prst="line">
            <a:avLst/>
          </a:prstGeom>
          <a:noFill/>
          <a:ln w="28575">
            <a:solidFill>
              <a:srgbClr val="FF0000"/>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58387" name="Line 21">
            <a:extLst>
              <a:ext uri="{FF2B5EF4-FFF2-40B4-BE49-F238E27FC236}">
                <a16:creationId xmlns:a16="http://schemas.microsoft.com/office/drawing/2014/main" id="{10026D79-5C30-48B3-910E-0C1F0F4C30B2}"/>
              </a:ext>
            </a:extLst>
          </p:cNvPr>
          <p:cNvSpPr>
            <a:spLocks noChangeShapeType="1"/>
          </p:cNvSpPr>
          <p:nvPr/>
        </p:nvSpPr>
        <p:spPr bwMode="auto">
          <a:xfrm flipV="1">
            <a:off x="1409700" y="3141663"/>
            <a:ext cx="0" cy="1079500"/>
          </a:xfrm>
          <a:prstGeom prst="line">
            <a:avLst/>
          </a:prstGeom>
          <a:noFill/>
          <a:ln w="2857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96278" name="Rectangle 22">
            <a:extLst>
              <a:ext uri="{FF2B5EF4-FFF2-40B4-BE49-F238E27FC236}">
                <a16:creationId xmlns:a16="http://schemas.microsoft.com/office/drawing/2014/main" id="{B7D3847D-D444-4F7B-91B3-90FE696E14A6}"/>
              </a:ext>
            </a:extLst>
          </p:cNvPr>
          <p:cNvSpPr>
            <a:spLocks noChangeArrowheads="1"/>
          </p:cNvSpPr>
          <p:nvPr/>
        </p:nvSpPr>
        <p:spPr bwMode="auto">
          <a:xfrm>
            <a:off x="4643438" y="5589588"/>
            <a:ext cx="3536950" cy="457200"/>
          </a:xfrm>
          <a:prstGeom prst="rect">
            <a:avLst/>
          </a:prstGeom>
          <a:noFill/>
          <a:ln>
            <a:noFill/>
          </a:ln>
          <a:effectLst/>
        </p:spPr>
        <p:txBody>
          <a:bodyPr wrap="none">
            <a:spAutoFit/>
          </a:bodyPr>
          <a:lstStyle/>
          <a:p>
            <a:pPr eaLnBrk="1" hangingPunct="1">
              <a:defRPr/>
            </a:pPr>
            <a:r>
              <a:rPr lang="zh-CN" altLang="en-US" sz="2400">
                <a:solidFill>
                  <a:schemeClr val="tx2"/>
                </a:solidFill>
                <a:effectLst>
                  <a:outerShdw blurRad="38100" dist="38100" dir="2700000" algn="tl">
                    <a:srgbClr val="C0C0C0"/>
                  </a:outerShdw>
                </a:effectLst>
              </a:rPr>
              <a:t>一般测试系统的组成框图</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ext Box 4">
            <a:extLst>
              <a:ext uri="{FF2B5EF4-FFF2-40B4-BE49-F238E27FC236}">
                <a16:creationId xmlns:a16="http://schemas.microsoft.com/office/drawing/2014/main" id="{CB97DC6C-D751-4882-B747-7C04F917626E}"/>
              </a:ext>
            </a:extLst>
          </p:cNvPr>
          <p:cNvSpPr txBox="1">
            <a:spLocks noChangeArrowheads="1"/>
          </p:cNvSpPr>
          <p:nvPr/>
        </p:nvSpPr>
        <p:spPr bwMode="auto">
          <a:xfrm>
            <a:off x="381000" y="609600"/>
            <a:ext cx="8583613" cy="1798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25000"/>
              </a:spcBef>
              <a:buFontTx/>
              <a:buNone/>
            </a:pPr>
            <a:r>
              <a:rPr kumimoji="1" lang="zh-CN" altLang="en-US" sz="2800" b="1">
                <a:latin typeface="宋体" panose="02010600030101010101" pitchFamily="2" charset="-122"/>
              </a:rPr>
              <a:t>（</a:t>
            </a:r>
            <a:r>
              <a:rPr kumimoji="1" lang="en-US" altLang="zh-CN" sz="2800" b="1">
                <a:latin typeface="宋体" panose="02010600030101010101" pitchFamily="2" charset="-122"/>
              </a:rPr>
              <a:t>1</a:t>
            </a:r>
            <a:r>
              <a:rPr kumimoji="1" lang="zh-CN" altLang="en-US" sz="2800" b="1">
                <a:latin typeface="宋体" panose="02010600030101010101" pitchFamily="2" charset="-122"/>
              </a:rPr>
              <a:t>）</a:t>
            </a:r>
            <a:r>
              <a:rPr kumimoji="1" lang="en-US" altLang="zh-CN" sz="2800" b="1">
                <a:latin typeface="宋体" panose="02010600030101010101" pitchFamily="2" charset="-122"/>
              </a:rPr>
              <a:t> </a:t>
            </a:r>
            <a:r>
              <a:rPr kumimoji="1" lang="zh-CN" altLang="en-US" sz="2800" b="1">
                <a:solidFill>
                  <a:schemeClr val="tx2"/>
                </a:solidFill>
                <a:latin typeface="宋体" panose="02010600030101010101" pitchFamily="2" charset="-122"/>
              </a:rPr>
              <a:t>传感器</a:t>
            </a:r>
          </a:p>
          <a:p>
            <a:pPr>
              <a:lnSpc>
                <a:spcPct val="125000"/>
              </a:lnSpc>
              <a:spcBef>
                <a:spcPct val="25000"/>
              </a:spcBef>
              <a:buFontTx/>
              <a:buNone/>
            </a:pPr>
            <a:r>
              <a:rPr kumimoji="1" lang="zh-CN" altLang="en-US" sz="2800" b="1">
                <a:latin typeface="宋体" panose="02010600030101010101" pitchFamily="2" charset="-122"/>
              </a:rPr>
              <a:t>    受被测量的直接作用后能按一定规律将被测量转换成同种或别种量值输出，其输出通常是电信号。</a:t>
            </a:r>
          </a:p>
        </p:txBody>
      </p:sp>
      <p:pic>
        <p:nvPicPr>
          <p:cNvPr id="59395" name="Picture 7">
            <a:extLst>
              <a:ext uri="{FF2B5EF4-FFF2-40B4-BE49-F238E27FC236}">
                <a16:creationId xmlns:a16="http://schemas.microsoft.com/office/drawing/2014/main" id="{8CBCD255-FA43-42FA-ACE7-27542EED46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538" y="2852738"/>
            <a:ext cx="4465637" cy="3621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9396" name="Picture 8">
            <a:extLst>
              <a:ext uri="{FF2B5EF4-FFF2-40B4-BE49-F238E27FC236}">
                <a16:creationId xmlns:a16="http://schemas.microsoft.com/office/drawing/2014/main" id="{2C57ECF6-A981-4ED8-ADD7-9B6DBB055E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2852738"/>
            <a:ext cx="3335337" cy="35258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3">
            <a:extLst>
              <a:ext uri="{FF2B5EF4-FFF2-40B4-BE49-F238E27FC236}">
                <a16:creationId xmlns:a16="http://schemas.microsoft.com/office/drawing/2014/main" id="{E62DD05D-0FFA-4F32-AB6F-0DF6950B04B4}"/>
              </a:ext>
            </a:extLst>
          </p:cNvPr>
          <p:cNvSpPr>
            <a:spLocks noChangeArrowheads="1"/>
          </p:cNvSpPr>
          <p:nvPr/>
        </p:nvSpPr>
        <p:spPr bwMode="auto">
          <a:xfrm>
            <a:off x="490538" y="620713"/>
            <a:ext cx="8318500" cy="39231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25000"/>
              </a:lnSpc>
              <a:spcBef>
                <a:spcPct val="0"/>
              </a:spcBef>
              <a:buFontTx/>
              <a:buNone/>
            </a:pP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2</a:t>
            </a: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 </a:t>
            </a:r>
            <a:r>
              <a:rPr kumimoji="1" lang="zh-CN" altLang="en-US" sz="2800" b="1" dirty="0">
                <a:latin typeface="宋体" panose="02010600030101010101" pitchFamily="2" charset="-122"/>
              </a:rPr>
              <a:t>信号调理</a:t>
            </a:r>
          </a:p>
          <a:p>
            <a:pPr eaLnBrk="1" hangingPunct="1">
              <a:lnSpc>
                <a:spcPct val="200000"/>
              </a:lnSpc>
              <a:spcBef>
                <a:spcPct val="0"/>
              </a:spcBef>
              <a:buFontTx/>
              <a:buNone/>
            </a:pPr>
            <a:r>
              <a:rPr kumimoji="1" lang="zh-CN" altLang="en-US" sz="2800" b="1" dirty="0">
                <a:latin typeface="宋体" panose="02010600030101010101" pitchFamily="2" charset="-122"/>
              </a:rPr>
              <a:t>    把来自传感器的信号转换成更适合于进一步传输和处理的形式，有放大、隔直、调制解调等。这时的信号转换，在多数情况下是电信号之间的转换。例如，将幅值放大、抗混滤波等等。</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Text Box 4">
            <a:extLst>
              <a:ext uri="{FF2B5EF4-FFF2-40B4-BE49-F238E27FC236}">
                <a16:creationId xmlns:a16="http://schemas.microsoft.com/office/drawing/2014/main" id="{BA12420F-A45B-4E55-9091-53AC89C63A4C}"/>
              </a:ext>
            </a:extLst>
          </p:cNvPr>
          <p:cNvSpPr txBox="1">
            <a:spLocks noChangeArrowheads="1"/>
          </p:cNvSpPr>
          <p:nvPr/>
        </p:nvSpPr>
        <p:spPr bwMode="auto">
          <a:xfrm>
            <a:off x="395288" y="666750"/>
            <a:ext cx="8077200" cy="2579688"/>
          </a:xfrm>
          <a:prstGeom prst="rect">
            <a:avLst/>
          </a:prstGeom>
          <a:noFill/>
          <a:ln>
            <a:noFill/>
          </a:ln>
          <a:effec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25000"/>
              </a:spcBef>
              <a:buFontTx/>
              <a:buNone/>
              <a:defRPr/>
            </a:pP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3</a:t>
            </a:r>
            <a:r>
              <a:rPr kumimoji="1" lang="zh-CN" altLang="en-US" sz="2800" b="1" dirty="0">
                <a:latin typeface="宋体" panose="02010600030101010101" pitchFamily="2" charset="-122"/>
              </a:rPr>
              <a:t>）</a:t>
            </a:r>
            <a:r>
              <a:rPr kumimoji="1" lang="en-US" altLang="zh-CN" sz="2800" b="1" dirty="0">
                <a:latin typeface="宋体" panose="02010600030101010101" pitchFamily="2" charset="-122"/>
              </a:rPr>
              <a:t> </a:t>
            </a:r>
            <a:r>
              <a:rPr kumimoji="1" lang="zh-CN" altLang="en-US" sz="2800" b="1" dirty="0">
                <a:latin typeface="宋体" panose="02010600030101010101" pitchFamily="2" charset="-122"/>
              </a:rPr>
              <a:t>信号处理</a:t>
            </a:r>
          </a:p>
          <a:p>
            <a:pPr>
              <a:lnSpc>
                <a:spcPct val="150000"/>
              </a:lnSpc>
              <a:spcBef>
                <a:spcPct val="25000"/>
              </a:spcBef>
              <a:buFontTx/>
              <a:buNone/>
              <a:defRPr/>
            </a:pPr>
            <a:r>
              <a:rPr kumimoji="1" lang="zh-CN" altLang="en-US" sz="2800" b="1" dirty="0">
                <a:latin typeface="+mn-ea"/>
                <a:ea typeface="+mn-ea"/>
              </a:rPr>
              <a:t>  接受来自调理环节的信号，</a:t>
            </a:r>
            <a:r>
              <a:rPr lang="zh-CN" altLang="en-US" sz="2800" b="1" dirty="0">
                <a:latin typeface="+mn-ea"/>
                <a:ea typeface="+mn-ea"/>
                <a:cs typeface="Times New Roman" panose="02020603050405020304" pitchFamily="18" charset="0"/>
              </a:rPr>
              <a:t>对其进行某种加工和变换，如滤波、变换和分析等</a:t>
            </a:r>
            <a:r>
              <a:rPr kumimoji="1" lang="zh-CN" altLang="en-US" sz="2800" b="1" dirty="0">
                <a:latin typeface="+mn-ea"/>
                <a:ea typeface="+mn-ea"/>
              </a:rPr>
              <a:t>，将结果输至显示，记录或控制系统。</a:t>
            </a:r>
            <a:r>
              <a:rPr kumimoji="1" lang="zh-CN" altLang="en-US" sz="2800" b="1" dirty="0">
                <a:latin typeface="宋体" panose="02010600030101010101" pitchFamily="2" charset="-122"/>
              </a:rPr>
              <a:t>信号处理</a:t>
            </a:r>
            <a:r>
              <a:rPr kumimoji="1" lang="zh-CN" altLang="en-US" sz="2800" b="1" dirty="0">
                <a:latin typeface="+mn-ea"/>
                <a:ea typeface="+mn-ea"/>
              </a:rPr>
              <a:t>目的：</a:t>
            </a:r>
          </a:p>
        </p:txBody>
      </p:sp>
      <p:sp>
        <p:nvSpPr>
          <p:cNvPr id="61443" name="文本框 4">
            <a:extLst>
              <a:ext uri="{FF2B5EF4-FFF2-40B4-BE49-F238E27FC236}">
                <a16:creationId xmlns:a16="http://schemas.microsoft.com/office/drawing/2014/main" id="{E6A0B2CB-208C-4F01-B48D-12B78B22086B}"/>
              </a:ext>
            </a:extLst>
          </p:cNvPr>
          <p:cNvSpPr txBox="1">
            <a:spLocks noChangeArrowheads="1"/>
          </p:cNvSpPr>
          <p:nvPr/>
        </p:nvSpPr>
        <p:spPr bwMode="auto">
          <a:xfrm>
            <a:off x="827088" y="3429000"/>
            <a:ext cx="7848600" cy="2119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 typeface="Wingdings" panose="05000000000000000000" pitchFamily="2" charset="2"/>
              <a:buChar char="l"/>
            </a:pPr>
            <a:r>
              <a:rPr lang="zh-CN" altLang="en-US" sz="2800" b="1" dirty="0">
                <a:solidFill>
                  <a:srgbClr val="FF0000"/>
                </a:solidFill>
                <a:cs typeface="Times New Roman" panose="02020603050405020304" pitchFamily="18" charset="0"/>
              </a:rPr>
              <a:t>消除信号多余部分；</a:t>
            </a:r>
          </a:p>
          <a:p>
            <a:pPr algn="just" eaLnBrk="1" hangingPunct="1">
              <a:lnSpc>
                <a:spcPct val="150000"/>
              </a:lnSpc>
              <a:buFont typeface="Wingdings" panose="05000000000000000000" pitchFamily="2" charset="2"/>
              <a:buChar char="l"/>
            </a:pPr>
            <a:r>
              <a:rPr lang="zh-CN" altLang="en-US" sz="2800" b="1" dirty="0">
                <a:solidFill>
                  <a:srgbClr val="FF0000"/>
                </a:solidFill>
                <a:cs typeface="Times New Roman" panose="02020603050405020304" pitchFamily="18" charset="0"/>
              </a:rPr>
              <a:t>滤除噪声和干扰，提高信噪比；</a:t>
            </a:r>
          </a:p>
          <a:p>
            <a:pPr algn="just" eaLnBrk="1" hangingPunct="1">
              <a:lnSpc>
                <a:spcPct val="150000"/>
              </a:lnSpc>
              <a:buFont typeface="Wingdings" panose="05000000000000000000" pitchFamily="2" charset="2"/>
              <a:buChar char="l"/>
            </a:pPr>
            <a:r>
              <a:rPr lang="zh-CN" altLang="en-US" sz="2800" b="1" dirty="0">
                <a:solidFill>
                  <a:srgbClr val="FF0000"/>
                </a:solidFill>
                <a:cs typeface="Times New Roman" panose="02020603050405020304" pitchFamily="18" charset="0"/>
              </a:rPr>
              <a:t>转换为直观和易于接受的形式确定其特征参数</a:t>
            </a:r>
            <a:r>
              <a:rPr lang="zh-CN" altLang="en-US" sz="2800" b="1" dirty="0">
                <a:cs typeface="Times New Roman" panose="02020603050405020304" pitchFamily="18" charset="0"/>
              </a:rPr>
              <a:t>。</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ext Box 3">
            <a:extLst>
              <a:ext uri="{FF2B5EF4-FFF2-40B4-BE49-F238E27FC236}">
                <a16:creationId xmlns:a16="http://schemas.microsoft.com/office/drawing/2014/main" id="{CEAF81C3-F866-458C-9FBD-9C78CCB73743}"/>
              </a:ext>
            </a:extLst>
          </p:cNvPr>
          <p:cNvSpPr>
            <a:spLocks noGrp="1" noChangeArrowheads="1"/>
          </p:cNvSpPr>
          <p:nvPr>
            <p:ph type="body" idx="1"/>
          </p:nvPr>
        </p:nvSpPr>
        <p:spPr>
          <a:xfrm>
            <a:off x="468313" y="1701800"/>
            <a:ext cx="8229600" cy="2189163"/>
          </a:xfrm>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44450">
                <a:solidFill>
                  <a:srgbClr val="800080"/>
                </a:solidFill>
                <a:miter lim="800000"/>
                <a:headEnd/>
                <a:tailEnd/>
              </a14:hiddenLine>
            </a:ext>
          </a:extLst>
        </p:spPr>
        <p:txBody>
          <a:bodyPr/>
          <a:lstStyle/>
          <a:p>
            <a:pPr marL="0" indent="0">
              <a:lnSpc>
                <a:spcPct val="120000"/>
              </a:lnSpc>
              <a:spcBef>
                <a:spcPct val="25000"/>
              </a:spcBef>
              <a:buFontTx/>
              <a:buNone/>
            </a:pPr>
            <a:r>
              <a:rPr kumimoji="1" lang="zh-CN" altLang="en-US" sz="2800" b="1">
                <a:latin typeface="宋体" panose="02010600030101010101" pitchFamily="2" charset="-122"/>
              </a:rPr>
              <a:t>（</a:t>
            </a:r>
            <a:r>
              <a:rPr kumimoji="1" lang="en-US" altLang="zh-CN" sz="2800" b="1">
                <a:latin typeface="宋体" panose="02010600030101010101" pitchFamily="2" charset="-122"/>
              </a:rPr>
              <a:t>4</a:t>
            </a:r>
            <a:r>
              <a:rPr kumimoji="1" lang="zh-CN" altLang="en-US" sz="2800" b="1">
                <a:latin typeface="宋体" panose="02010600030101010101" pitchFamily="2" charset="-122"/>
              </a:rPr>
              <a:t>）</a:t>
            </a:r>
            <a:r>
              <a:rPr kumimoji="1" lang="en-US" altLang="zh-CN" sz="2800" b="1">
                <a:latin typeface="宋体" panose="02010600030101010101" pitchFamily="2" charset="-122"/>
              </a:rPr>
              <a:t> </a:t>
            </a:r>
            <a:r>
              <a:rPr kumimoji="1" lang="zh-CN" altLang="en-US" sz="2800" b="1">
                <a:latin typeface="宋体" panose="02010600030101010101" pitchFamily="2" charset="-122"/>
              </a:rPr>
              <a:t>信号显示、记录</a:t>
            </a:r>
          </a:p>
          <a:p>
            <a:pPr marL="0" indent="0">
              <a:lnSpc>
                <a:spcPct val="125000"/>
              </a:lnSpc>
              <a:spcBef>
                <a:spcPct val="25000"/>
              </a:spcBef>
              <a:buFontTx/>
              <a:buNone/>
            </a:pPr>
            <a:r>
              <a:rPr kumimoji="1" lang="zh-CN" altLang="en-US" sz="2800" b="1">
                <a:latin typeface="宋体" panose="02010600030101010101" pitchFamily="2" charset="-122"/>
              </a:rPr>
              <a:t>    以观察者易于认识的形式来显示测量的结果，或者将测量结果存储，供必要时使用。</a:t>
            </a:r>
          </a:p>
        </p:txBody>
      </p:sp>
      <p:sp>
        <p:nvSpPr>
          <p:cNvPr id="62467" name="Text Box 4">
            <a:extLst>
              <a:ext uri="{FF2B5EF4-FFF2-40B4-BE49-F238E27FC236}">
                <a16:creationId xmlns:a16="http://schemas.microsoft.com/office/drawing/2014/main" id="{EE66D533-20E4-4186-BEA4-112DD1DAC164}"/>
              </a:ext>
            </a:extLst>
          </p:cNvPr>
          <p:cNvSpPr txBox="1">
            <a:spLocks noChangeArrowheads="1"/>
          </p:cNvSpPr>
          <p:nvPr/>
        </p:nvSpPr>
        <p:spPr bwMode="auto">
          <a:xfrm>
            <a:off x="468313" y="4006850"/>
            <a:ext cx="8351837" cy="1798638"/>
          </a:xfrm>
          <a:prstGeom prst="rect">
            <a:avLst/>
          </a:prstGeom>
          <a:noFill/>
          <a:ln>
            <a:noFill/>
          </a:ln>
          <a:effectLst/>
          <a:extLst>
            <a:ext uri="{909E8E84-426E-40DD-AFC4-6F175D3DCCD1}">
              <a14:hiddenFill xmlns:a14="http://schemas.microsoft.com/office/drawing/2010/main">
                <a:solidFill>
                  <a:srgbClr val="FFFF00"/>
                </a:solidFill>
              </a14:hiddenFill>
            </a:ext>
            <a:ext uri="{91240B29-F687-4F45-9708-019B960494DF}">
              <a14:hiddenLine xmlns:a14="http://schemas.microsoft.com/office/drawing/2010/main" w="44450">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0000" tIns="46800" rIns="90000" bIns="4680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25000"/>
              </a:lnSpc>
              <a:spcBef>
                <a:spcPct val="25000"/>
              </a:spcBef>
              <a:buFontTx/>
              <a:buNone/>
            </a:pPr>
            <a:r>
              <a:rPr kumimoji="1" lang="zh-CN" altLang="en-US" sz="2800" b="1">
                <a:latin typeface="宋体" panose="02010600030101010101" pitchFamily="2" charset="-122"/>
              </a:rPr>
              <a:t>（</a:t>
            </a:r>
            <a:r>
              <a:rPr kumimoji="1" lang="en-US" altLang="zh-CN" sz="2800" b="1">
                <a:latin typeface="宋体" panose="02010600030101010101" pitchFamily="2" charset="-122"/>
              </a:rPr>
              <a:t>5</a:t>
            </a:r>
            <a:r>
              <a:rPr kumimoji="1" lang="zh-CN" altLang="en-US" sz="2800" b="1">
                <a:latin typeface="宋体" panose="02010600030101010101" pitchFamily="2" charset="-122"/>
              </a:rPr>
              <a:t>）</a:t>
            </a:r>
            <a:r>
              <a:rPr kumimoji="1" lang="en-US" altLang="zh-CN" sz="2800" b="1">
                <a:latin typeface="宋体" panose="02010600030101010101" pitchFamily="2" charset="-122"/>
              </a:rPr>
              <a:t> </a:t>
            </a:r>
            <a:r>
              <a:rPr kumimoji="1" lang="zh-CN" altLang="en-US" sz="2800" b="1">
                <a:latin typeface="宋体" panose="02010600030101010101" pitchFamily="2" charset="-122"/>
              </a:rPr>
              <a:t>激励</a:t>
            </a:r>
          </a:p>
          <a:p>
            <a:pPr>
              <a:lnSpc>
                <a:spcPct val="125000"/>
              </a:lnSpc>
              <a:spcBef>
                <a:spcPct val="25000"/>
              </a:spcBef>
              <a:buFontTx/>
              <a:buNone/>
            </a:pPr>
            <a:r>
              <a:rPr kumimoji="1" lang="zh-CN" altLang="en-US" sz="2800" b="1">
                <a:latin typeface="宋体" panose="02010600030101010101" pitchFamily="2" charset="-122"/>
              </a:rPr>
              <a:t>    使系统能够产生充分表征我们所要的信息而且又方便检测的信号，如常见的振动激励。</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4978F72A-4D5E-4056-91CA-B5667AA1E613}"/>
              </a:ext>
            </a:extLst>
          </p:cNvPr>
          <p:cNvSpPr>
            <a:spLocks noGrp="1"/>
          </p:cNvSpPr>
          <p:nvPr>
            <p:ph idx="1"/>
          </p:nvPr>
        </p:nvSpPr>
        <p:spPr>
          <a:xfrm>
            <a:off x="611188" y="5373688"/>
            <a:ext cx="8229600" cy="4525962"/>
          </a:xfrm>
        </p:spPr>
        <p:txBody>
          <a:bodyPr/>
          <a:lstStyle/>
          <a:p>
            <a:pPr marL="0" indent="0">
              <a:buFontTx/>
              <a:buNone/>
              <a:defRPr/>
            </a:pPr>
            <a:r>
              <a:rPr lang="zh-CN" altLang="zh-CN" sz="2400" b="1" dirty="0">
                <a:latin typeface="+mn-ea"/>
                <a:cs typeface="Arial" panose="020B0604020202020204" pitchFamily="34" charset="0"/>
              </a:rPr>
              <a:t>中国爆炸力学与</a:t>
            </a:r>
            <a:r>
              <a:rPr lang="en-US" altLang="zh-CN" sz="2400" b="1" u="sng" dirty="0" err="1">
                <a:latin typeface="+mn-ea"/>
                <a:cs typeface="Arial" panose="020B0604020202020204" pitchFamily="34" charset="0"/>
                <a:hlinkClick r:id="rId2"/>
              </a:rPr>
              <a:t>核试验</a:t>
            </a:r>
            <a:r>
              <a:rPr lang="zh-CN" altLang="zh-CN" sz="2400" b="1" dirty="0">
                <a:latin typeface="+mn-ea"/>
                <a:cs typeface="Arial" panose="020B0604020202020204" pitchFamily="34" charset="0"/>
              </a:rPr>
              <a:t>工程领域著名专家，</a:t>
            </a:r>
            <a:r>
              <a:rPr lang="en-US" altLang="zh-CN" sz="2400" b="1" dirty="0">
                <a:latin typeface="+mn-ea"/>
              </a:rPr>
              <a:t>1960</a:t>
            </a:r>
            <a:r>
              <a:rPr lang="zh-CN" altLang="zh-CN" sz="2400" b="1" dirty="0">
                <a:latin typeface="+mn-ea"/>
                <a:cs typeface="Arial" panose="020B0604020202020204" pitchFamily="34" charset="0"/>
              </a:rPr>
              <a:t>年毕业于</a:t>
            </a:r>
            <a:r>
              <a:rPr lang="en-US" altLang="zh-CN" sz="2400" b="1" u="sng" dirty="0" err="1">
                <a:solidFill>
                  <a:srgbClr val="0000FF"/>
                </a:solidFill>
                <a:latin typeface="+mn-ea"/>
                <a:cs typeface="Arial" panose="020B0604020202020204" pitchFamily="34" charset="0"/>
                <a:hlinkClick r:id="rId3"/>
              </a:rPr>
              <a:t>浙江大学</a:t>
            </a:r>
            <a:r>
              <a:rPr lang="zh-CN" altLang="zh-CN" sz="2400" b="1" dirty="0">
                <a:solidFill>
                  <a:srgbClr val="0000FF"/>
                </a:solidFill>
                <a:latin typeface="+mn-ea"/>
                <a:cs typeface="Arial" panose="020B0604020202020204" pitchFamily="34" charset="0"/>
              </a:rPr>
              <a:t>机械系</a:t>
            </a:r>
            <a:r>
              <a:rPr lang="zh-CN" altLang="zh-CN" sz="2400" b="1" dirty="0">
                <a:latin typeface="+mn-ea"/>
                <a:cs typeface="Arial" panose="020B0604020202020204" pitchFamily="34" charset="0"/>
              </a:rPr>
              <a:t>，</a:t>
            </a:r>
            <a:r>
              <a:rPr lang="en-US" altLang="zh-CN" sz="2400" b="1" dirty="0">
                <a:latin typeface="+mn-ea"/>
              </a:rPr>
              <a:t>1993</a:t>
            </a:r>
            <a:r>
              <a:rPr lang="zh-CN" altLang="zh-CN" sz="2400" b="1" dirty="0">
                <a:latin typeface="+mn-ea"/>
                <a:cs typeface="Arial" panose="020B0604020202020204" pitchFamily="34" charset="0"/>
              </a:rPr>
              <a:t>年晋升为</a:t>
            </a:r>
            <a:r>
              <a:rPr lang="en-US" altLang="zh-CN" sz="2400" b="1" u="sng" dirty="0" err="1">
                <a:latin typeface="+mn-ea"/>
                <a:cs typeface="Arial" panose="020B0604020202020204" pitchFamily="34" charset="0"/>
                <a:hlinkClick r:id="rId4"/>
              </a:rPr>
              <a:t>少将军衔</a:t>
            </a:r>
            <a:r>
              <a:rPr lang="zh-CN" altLang="zh-CN" sz="2400" b="1" dirty="0">
                <a:latin typeface="+mn-ea"/>
                <a:cs typeface="Arial" panose="020B0604020202020204" pitchFamily="34" charset="0"/>
              </a:rPr>
              <a:t>，</a:t>
            </a:r>
            <a:r>
              <a:rPr lang="en-US" altLang="zh-CN" sz="2400" b="1" dirty="0">
                <a:latin typeface="+mn-ea"/>
              </a:rPr>
              <a:t>2001</a:t>
            </a:r>
            <a:r>
              <a:rPr lang="zh-CN" altLang="zh-CN" sz="2400" b="1" dirty="0">
                <a:latin typeface="+mn-ea"/>
                <a:cs typeface="Arial" panose="020B0604020202020204" pitchFamily="34" charset="0"/>
              </a:rPr>
              <a:t>年当选为</a:t>
            </a:r>
            <a:r>
              <a:rPr lang="en-US" altLang="zh-CN" sz="2400" b="1" u="sng" dirty="0" err="1">
                <a:latin typeface="+mn-ea"/>
                <a:cs typeface="Arial" panose="020B0604020202020204" pitchFamily="34" charset="0"/>
                <a:hlinkClick r:id="rId5"/>
              </a:rPr>
              <a:t>中国工程院</a:t>
            </a:r>
            <a:r>
              <a:rPr lang="zh-CN" altLang="zh-CN" sz="2400" b="1" dirty="0">
                <a:latin typeface="+mn-ea"/>
                <a:cs typeface="Arial" panose="020B0604020202020204" pitchFamily="34" charset="0"/>
              </a:rPr>
              <a:t>院士。</a:t>
            </a:r>
            <a:endParaRPr lang="zh-CN" altLang="en-US" sz="2400" b="1" dirty="0">
              <a:latin typeface="+mn-ea"/>
            </a:endParaRPr>
          </a:p>
        </p:txBody>
      </p:sp>
      <p:pic>
        <p:nvPicPr>
          <p:cNvPr id="34819" name="图片 2">
            <a:extLst>
              <a:ext uri="{FF2B5EF4-FFF2-40B4-BE49-F238E27FC236}">
                <a16:creationId xmlns:a16="http://schemas.microsoft.com/office/drawing/2014/main" id="{63AB7D53-FE40-4D6B-8BC0-C8549B91C69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2988" y="384175"/>
            <a:ext cx="5241925" cy="4322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4C4DD2B-C0B3-4F1F-973A-7D17D4E9D8D8}"/>
              </a:ext>
            </a:extLst>
          </p:cNvPr>
          <p:cNvSpPr txBox="1">
            <a:spLocks noChangeArrowheads="1"/>
          </p:cNvSpPr>
          <p:nvPr/>
        </p:nvSpPr>
        <p:spPr bwMode="auto">
          <a:xfrm>
            <a:off x="3276600" y="4795838"/>
            <a:ext cx="4572000"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800">
                <a:solidFill>
                  <a:srgbClr val="333333"/>
                </a:solidFill>
                <a:ea typeface="等线" panose="02010600030101010101" pitchFamily="2" charset="-122"/>
                <a:cs typeface="Arial" panose="020B0604020202020204" pitchFamily="34" charset="0"/>
              </a:rPr>
              <a:t>林俊德 </a:t>
            </a:r>
            <a:endParaRPr lang="zh-CN" altLang="en-US" sz="2800">
              <a:ea typeface="等线" panose="02010600030101010101" pitchFamily="2" charset="-122"/>
              <a:cs typeface="Arial" panose="020B0604020202020204" pitchFamily="34" charset="0"/>
            </a:endParaRPr>
          </a:p>
        </p:txBody>
      </p:sp>
      <p:sp>
        <p:nvSpPr>
          <p:cNvPr id="14" name="文本框 13">
            <a:extLst>
              <a:ext uri="{FF2B5EF4-FFF2-40B4-BE49-F238E27FC236}">
                <a16:creationId xmlns:a16="http://schemas.microsoft.com/office/drawing/2014/main" id="{9256B8D4-F72B-42B1-8D8F-65E0AAAAC396}"/>
              </a:ext>
            </a:extLst>
          </p:cNvPr>
          <p:cNvSpPr txBox="1"/>
          <p:nvPr/>
        </p:nvSpPr>
        <p:spPr>
          <a:xfrm>
            <a:off x="6804025" y="652463"/>
            <a:ext cx="1512888" cy="3786187"/>
          </a:xfrm>
          <a:prstGeom prst="rect">
            <a:avLst/>
          </a:prstGeom>
          <a:noFill/>
        </p:spPr>
        <p:txBody>
          <a:bodyPr>
            <a:spAutoFit/>
          </a:bodyPr>
          <a:lstStyle/>
          <a:p>
            <a:pPr>
              <a:defRPr/>
            </a:pPr>
            <a:r>
              <a:rPr lang="en-US" altLang="zh-CN" sz="2400" b="1" dirty="0">
                <a:latin typeface="+mn-ea"/>
                <a:ea typeface="+mn-ea"/>
              </a:rPr>
              <a:t>2018</a:t>
            </a:r>
            <a:r>
              <a:rPr lang="zh-CN" altLang="zh-CN" sz="2400" b="1" dirty="0">
                <a:latin typeface="+mn-ea"/>
                <a:ea typeface="+mn-ea"/>
                <a:cs typeface="Arial" panose="020B0604020202020204" pitchFamily="34" charset="0"/>
              </a:rPr>
              <a:t>年，经中央军委批准，增加</a:t>
            </a:r>
            <a:r>
              <a:rPr lang="en-US" altLang="zh-CN" sz="2400" b="1" dirty="0">
                <a:latin typeface="+mn-ea"/>
                <a:ea typeface="+mn-ea"/>
              </a:rPr>
              <a:t>“</a:t>
            </a:r>
            <a:r>
              <a:rPr lang="zh-CN" altLang="zh-CN" sz="2400" b="1" dirty="0">
                <a:latin typeface="+mn-ea"/>
                <a:ea typeface="+mn-ea"/>
                <a:cs typeface="Arial" panose="020B0604020202020204" pitchFamily="34" charset="0"/>
              </a:rPr>
              <a:t>献身国防科技事业杰出科学家</a:t>
            </a:r>
            <a:r>
              <a:rPr lang="en-US" altLang="zh-CN" sz="2400" b="1" dirty="0">
                <a:latin typeface="+mn-ea"/>
                <a:ea typeface="+mn-ea"/>
              </a:rPr>
              <a:t>”</a:t>
            </a:r>
            <a:r>
              <a:rPr lang="zh-CN" altLang="zh-CN" sz="2400" b="1" dirty="0">
                <a:latin typeface="+mn-ea"/>
                <a:ea typeface="+mn-ea"/>
                <a:cs typeface="Arial" panose="020B0604020202020204" pitchFamily="34" charset="0"/>
              </a:rPr>
              <a:t>林俊德为全军</a:t>
            </a:r>
            <a:r>
              <a:rPr lang="en-US" altLang="zh-CN" sz="2400" b="1" u="sng" dirty="0" err="1">
                <a:solidFill>
                  <a:srgbClr val="0000FF"/>
                </a:solidFill>
                <a:latin typeface="+mn-ea"/>
                <a:ea typeface="+mn-ea"/>
                <a:cs typeface="Arial" panose="020B0604020202020204" pitchFamily="34" charset="0"/>
                <a:hlinkClick r:id="rId7"/>
              </a:rPr>
              <a:t>挂像英模</a:t>
            </a:r>
            <a:r>
              <a:rPr lang="en-US" altLang="zh-CN" sz="2400" b="1" baseline="30000" dirty="0">
                <a:latin typeface="+mn-ea"/>
                <a:ea typeface="+mn-ea"/>
              </a:rPr>
              <a:t> </a:t>
            </a:r>
            <a:endParaRPr lang="zh-CN" altLang="en-US" sz="2400" b="1" dirty="0">
              <a:latin typeface="+mn-ea"/>
              <a:ea typeface="+mn-ea"/>
            </a:endParaRPr>
          </a:p>
        </p:txBody>
      </p:sp>
    </p:spTree>
    <p:extLst>
      <p:ext uri="{BB962C8B-B14F-4D97-AF65-F5344CB8AC3E}">
        <p14:creationId xmlns:p14="http://schemas.microsoft.com/office/powerpoint/2010/main" val="292773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P spid="12" grpId="0"/>
      <p:bldP spid="1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4DCFFBF6-3047-422E-AB37-4F8F8EF6924D}"/>
              </a:ext>
            </a:extLst>
          </p:cNvPr>
          <p:cNvSpPr txBox="1">
            <a:spLocks noChangeArrowheads="1"/>
          </p:cNvSpPr>
          <p:nvPr/>
        </p:nvSpPr>
        <p:spPr bwMode="auto">
          <a:xfrm>
            <a:off x="0" y="404813"/>
            <a:ext cx="8736013" cy="2914650"/>
          </a:xfrm>
          <a:prstGeom prst="rect">
            <a:avLst/>
          </a:prstGeom>
          <a:noFill/>
          <a:ln>
            <a:noFill/>
          </a:ln>
        </p:spPr>
        <p:txBody>
          <a:bodyPr>
            <a:spAutoFit/>
          </a:bodyPr>
          <a:lstStyle>
            <a:lvl1pPr marL="457200" indent="-457200" eaLnBrk="0" hangingPunct="0">
              <a:defRPr kumimoji="1" sz="2800">
                <a:solidFill>
                  <a:schemeClr val="bg1"/>
                </a:solidFill>
                <a:latin typeface="黑体" panose="02010609060101010101" pitchFamily="49" charset="-122"/>
                <a:ea typeface="黑体" panose="02010609060101010101" pitchFamily="49" charset="-122"/>
              </a:defRPr>
            </a:lvl1pPr>
            <a:lvl2pPr marL="742950" indent="-285750" eaLnBrk="0" hangingPunct="0">
              <a:defRPr kumimoji="1" sz="2800">
                <a:solidFill>
                  <a:schemeClr val="bg1"/>
                </a:solidFill>
                <a:latin typeface="黑体" panose="02010609060101010101" pitchFamily="49" charset="-122"/>
                <a:ea typeface="黑体" panose="02010609060101010101" pitchFamily="49" charset="-122"/>
              </a:defRPr>
            </a:lvl2pPr>
            <a:lvl3pPr marL="1143000" indent="-228600" eaLnBrk="0" hangingPunct="0">
              <a:defRPr kumimoji="1" sz="2800">
                <a:solidFill>
                  <a:schemeClr val="bg1"/>
                </a:solidFill>
                <a:latin typeface="黑体" panose="02010609060101010101" pitchFamily="49" charset="-122"/>
                <a:ea typeface="黑体" panose="02010609060101010101" pitchFamily="49" charset="-122"/>
              </a:defRPr>
            </a:lvl3pPr>
            <a:lvl4pPr marL="1600200" indent="-228600" eaLnBrk="0" hangingPunct="0">
              <a:defRPr kumimoji="1" sz="2800">
                <a:solidFill>
                  <a:schemeClr val="bg1"/>
                </a:solidFill>
                <a:latin typeface="黑体" panose="02010609060101010101" pitchFamily="49" charset="-122"/>
                <a:ea typeface="黑体" panose="02010609060101010101" pitchFamily="49" charset="-122"/>
              </a:defRPr>
            </a:lvl4pPr>
            <a:lvl5pPr marL="2057400" indent="-228600" eaLnBrk="0" hangingPunct="0">
              <a:defRPr kumimoji="1" sz="2800">
                <a:solidFill>
                  <a:schemeClr val="bg1"/>
                </a:solidFill>
                <a:latin typeface="黑体" panose="02010609060101010101" pitchFamily="49" charset="-122"/>
                <a:ea typeface="黑体" panose="02010609060101010101" pitchFamily="49" charset="-122"/>
              </a:defRPr>
            </a:lvl5pPr>
            <a:lvl6pPr marL="2514600" indent="-228600" algn="ctr" eaLnBrk="0" fontAlgn="base" hangingPunct="0">
              <a:lnSpc>
                <a:spcPct val="130000"/>
              </a:lnSpc>
              <a:spcBef>
                <a:spcPct val="50000"/>
              </a:spcBef>
              <a:spcAft>
                <a:spcPct val="0"/>
              </a:spcAft>
              <a:defRPr kumimoji="1" sz="2800">
                <a:solidFill>
                  <a:schemeClr val="bg1"/>
                </a:solidFill>
                <a:latin typeface="黑体" panose="02010609060101010101" pitchFamily="49" charset="-122"/>
                <a:ea typeface="黑体" panose="02010609060101010101" pitchFamily="49" charset="-122"/>
              </a:defRPr>
            </a:lvl6pPr>
            <a:lvl7pPr marL="2971800" indent="-228600" algn="ctr" eaLnBrk="0" fontAlgn="base" hangingPunct="0">
              <a:lnSpc>
                <a:spcPct val="130000"/>
              </a:lnSpc>
              <a:spcBef>
                <a:spcPct val="50000"/>
              </a:spcBef>
              <a:spcAft>
                <a:spcPct val="0"/>
              </a:spcAft>
              <a:defRPr kumimoji="1" sz="2800">
                <a:solidFill>
                  <a:schemeClr val="bg1"/>
                </a:solidFill>
                <a:latin typeface="黑体" panose="02010609060101010101" pitchFamily="49" charset="-122"/>
                <a:ea typeface="黑体" panose="02010609060101010101" pitchFamily="49" charset="-122"/>
              </a:defRPr>
            </a:lvl7pPr>
            <a:lvl8pPr marL="3429000" indent="-228600" algn="ctr" eaLnBrk="0" fontAlgn="base" hangingPunct="0">
              <a:lnSpc>
                <a:spcPct val="130000"/>
              </a:lnSpc>
              <a:spcBef>
                <a:spcPct val="50000"/>
              </a:spcBef>
              <a:spcAft>
                <a:spcPct val="0"/>
              </a:spcAft>
              <a:defRPr kumimoji="1" sz="2800">
                <a:solidFill>
                  <a:schemeClr val="bg1"/>
                </a:solidFill>
                <a:latin typeface="黑体" panose="02010609060101010101" pitchFamily="49" charset="-122"/>
                <a:ea typeface="黑体" panose="02010609060101010101" pitchFamily="49" charset="-122"/>
              </a:defRPr>
            </a:lvl8pPr>
            <a:lvl9pPr marL="3886200" indent="-228600" algn="ctr" eaLnBrk="0" fontAlgn="base" hangingPunct="0">
              <a:lnSpc>
                <a:spcPct val="130000"/>
              </a:lnSpc>
              <a:spcBef>
                <a:spcPct val="50000"/>
              </a:spcBef>
              <a:spcAft>
                <a:spcPct val="0"/>
              </a:spcAft>
              <a:defRPr kumimoji="1" sz="2800">
                <a:solidFill>
                  <a:schemeClr val="bg1"/>
                </a:solidFill>
                <a:latin typeface="黑体" panose="02010609060101010101" pitchFamily="49" charset="-122"/>
                <a:ea typeface="黑体" panose="02010609060101010101" pitchFamily="49" charset="-122"/>
              </a:defRPr>
            </a:lvl9pPr>
          </a:lstStyle>
          <a:p>
            <a:pPr algn="just" eaLnBrk="1" hangingPunct="1">
              <a:lnSpc>
                <a:spcPct val="150000"/>
              </a:lnSpc>
              <a:spcBef>
                <a:spcPct val="20000"/>
              </a:spcBef>
              <a:buFont typeface="Wingdings" panose="05000000000000000000" pitchFamily="2" charset="2"/>
              <a:buChar char="Ø"/>
              <a:defRPr/>
            </a:pPr>
            <a:r>
              <a:rPr lang="zh-CN" altLang="en-US" b="1" dirty="0">
                <a:solidFill>
                  <a:schemeClr val="tx1"/>
                </a:solidFill>
                <a:latin typeface="+mn-ea"/>
                <a:ea typeface="+mn-ea"/>
                <a:cs typeface="Times New Roman" panose="02020603050405020304" pitchFamily="18" charset="0"/>
              </a:rPr>
              <a:t>各环节必须遵循的基本原则</a:t>
            </a:r>
          </a:p>
          <a:p>
            <a:pPr algn="just" eaLnBrk="1" hangingPunct="1">
              <a:lnSpc>
                <a:spcPct val="150000"/>
              </a:lnSpc>
              <a:spcBef>
                <a:spcPct val="20000"/>
              </a:spcBef>
              <a:defRPr/>
            </a:pPr>
            <a:r>
              <a:rPr lang="zh-CN" altLang="en-US" sz="2400" b="1" dirty="0">
                <a:solidFill>
                  <a:srgbClr val="FF0000"/>
                </a:solidFill>
                <a:latin typeface="+mn-ea"/>
                <a:ea typeface="+mn-ea"/>
                <a:cs typeface="Times New Roman" panose="02020603050405020304" pitchFamily="18" charset="0"/>
              </a:rPr>
              <a:t>     </a:t>
            </a:r>
            <a:r>
              <a:rPr lang="zh-CN" altLang="en-US" b="1" dirty="0">
                <a:solidFill>
                  <a:srgbClr val="FF0000"/>
                </a:solidFill>
                <a:latin typeface="+mn-ea"/>
                <a:ea typeface="+mn-ea"/>
                <a:cs typeface="Times New Roman" panose="02020603050405020304" pitchFamily="18" charset="0"/>
              </a:rPr>
              <a:t>① 各环节输入输出之间必须一一对应；</a:t>
            </a:r>
          </a:p>
          <a:p>
            <a:pPr algn="just" eaLnBrk="1" hangingPunct="1">
              <a:lnSpc>
                <a:spcPct val="150000"/>
              </a:lnSpc>
              <a:spcBef>
                <a:spcPct val="20000"/>
              </a:spcBef>
              <a:defRPr/>
            </a:pPr>
            <a:r>
              <a:rPr lang="zh-CN" altLang="en-US" b="1" dirty="0">
                <a:solidFill>
                  <a:srgbClr val="FF0000"/>
                </a:solidFill>
                <a:latin typeface="+mn-ea"/>
                <a:ea typeface="+mn-ea"/>
                <a:cs typeface="Times New Roman" panose="02020603050405020304" pitchFamily="18" charset="0"/>
              </a:rPr>
              <a:t>    ② 尽量不失真；</a:t>
            </a:r>
          </a:p>
          <a:p>
            <a:pPr algn="just" eaLnBrk="1" hangingPunct="1">
              <a:lnSpc>
                <a:spcPct val="150000"/>
              </a:lnSpc>
              <a:spcBef>
                <a:spcPct val="20000"/>
              </a:spcBef>
              <a:defRPr/>
            </a:pPr>
            <a:r>
              <a:rPr lang="zh-CN" altLang="en-US" b="1" dirty="0">
                <a:solidFill>
                  <a:srgbClr val="FF0000"/>
                </a:solidFill>
                <a:latin typeface="+mn-ea"/>
                <a:ea typeface="+mn-ea"/>
                <a:cs typeface="Times New Roman" panose="02020603050405020304" pitchFamily="18" charset="0"/>
              </a:rPr>
              <a:t>    ③ 尽可能减少和消除各种干扰</a:t>
            </a:r>
            <a:r>
              <a:rPr lang="zh-CN" altLang="en-US" b="1" dirty="0">
                <a:solidFill>
                  <a:schemeClr val="tx1"/>
                </a:solidFill>
                <a:latin typeface="+mn-ea"/>
                <a:ea typeface="+mn-ea"/>
                <a:cs typeface="Times New Roman" panose="02020603050405020304" pitchFamily="18" charset="0"/>
              </a:rPr>
              <a: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D355E53C-832A-4A8C-8880-3D240A298818}"/>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0179" name="Rectangle 3">
            <a:extLst>
              <a:ext uri="{FF2B5EF4-FFF2-40B4-BE49-F238E27FC236}">
                <a16:creationId xmlns:a16="http://schemas.microsoft.com/office/drawing/2014/main" id="{DA796131-E5FC-41B2-9ECB-6BE8B9C48F28}"/>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7F14205E-6636-4880-A49E-CE385E31110C}"/>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sz="3200" kern="0" dirty="0">
                <a:solidFill>
                  <a:srgbClr val="0000FF"/>
                </a:solidFill>
                <a:latin typeface="+mn-ea"/>
                <a:ea typeface="+mn-ea"/>
                <a:cs typeface="宋体" charset="-122"/>
              </a:rPr>
              <a:t>3   </a:t>
            </a:r>
            <a:r>
              <a:rPr lang="zh-CN" altLang="en-US" sz="3200" kern="0" dirty="0">
                <a:solidFill>
                  <a:srgbClr val="0000FF"/>
                </a:solidFill>
                <a:latin typeface="+mn-ea"/>
                <a:ea typeface="+mn-ea"/>
                <a:cs typeface="宋体" charset="-122"/>
              </a:rPr>
              <a:t>测试技术的工程应用</a:t>
            </a:r>
          </a:p>
        </p:txBody>
      </p:sp>
      <p:sp>
        <p:nvSpPr>
          <p:cNvPr id="50181" name="Rectangle 5">
            <a:extLst>
              <a:ext uri="{FF2B5EF4-FFF2-40B4-BE49-F238E27FC236}">
                <a16:creationId xmlns:a16="http://schemas.microsoft.com/office/drawing/2014/main" id="{E43437C3-97E5-4C27-92EE-35E596F960E2}"/>
              </a:ext>
            </a:extLst>
          </p:cNvPr>
          <p:cNvSpPr>
            <a:spLocks noChangeArrowheads="1"/>
          </p:cNvSpPr>
          <p:nvPr/>
        </p:nvSpPr>
        <p:spPr bwMode="auto">
          <a:xfrm>
            <a:off x="168275" y="847725"/>
            <a:ext cx="8796338" cy="1385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a:latin typeface="Times New Roman" panose="02020603050405020304" pitchFamily="18" charset="0"/>
              </a:rPr>
              <a:t>        </a:t>
            </a:r>
            <a:r>
              <a:rPr kumimoji="1" lang="zh-CN" altLang="en-US" sz="2800" b="1">
                <a:latin typeface="Times New Roman" panose="02020603050405020304" pitchFamily="18" charset="0"/>
              </a:rPr>
              <a:t>在工程领域，科学实验、产品开发、生产监督、质量控制等，都离不开测试技术。测试技术应用涉及到航天、机械、电力、石化和海洋运输等每一个工程领域。</a:t>
            </a:r>
            <a:r>
              <a:rPr kumimoji="1" lang="zh-CN" altLang="en-US" sz="2400">
                <a:latin typeface="Times New Roman" panose="02020603050405020304" pitchFamily="18" charset="0"/>
              </a:rPr>
              <a:t> </a:t>
            </a:r>
          </a:p>
        </p:txBody>
      </p:sp>
      <p:pic>
        <p:nvPicPr>
          <p:cNvPr id="50182" name="Picture 2">
            <a:extLst>
              <a:ext uri="{FF2B5EF4-FFF2-40B4-BE49-F238E27FC236}">
                <a16:creationId xmlns:a16="http://schemas.microsoft.com/office/drawing/2014/main" id="{264A52F6-FC00-43EB-B9DA-71238F3088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88" y="4754563"/>
            <a:ext cx="2103437" cy="2052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3" name="Picture 4">
            <a:extLst>
              <a:ext uri="{FF2B5EF4-FFF2-40B4-BE49-F238E27FC236}">
                <a16:creationId xmlns:a16="http://schemas.microsoft.com/office/drawing/2014/main" id="{0F40B9DE-778A-4858-A6D6-18CE99B4303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4800" y="2247900"/>
            <a:ext cx="2894013" cy="2320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4" name="图片 9">
            <a:extLst>
              <a:ext uri="{FF2B5EF4-FFF2-40B4-BE49-F238E27FC236}">
                <a16:creationId xmlns:a16="http://schemas.microsoft.com/office/drawing/2014/main" id="{CE216281-14A1-44DE-B763-408935EC30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8275" y="4878388"/>
            <a:ext cx="2952750" cy="197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5" name="Picture 4" descr="http://img2.bmlink.com/big/supply/2016/4/11/13/907725128767884.jpg">
            <a:extLst>
              <a:ext uri="{FF2B5EF4-FFF2-40B4-BE49-F238E27FC236}">
                <a16:creationId xmlns:a16="http://schemas.microsoft.com/office/drawing/2014/main" id="{1C5F1277-50DD-45D5-A481-DBCDF9856A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03738" y="2195513"/>
            <a:ext cx="2111375" cy="2028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6" name="Picture 6" descr="http://www.oushinet.com/sight/u/cms/www/201602/16143703nsxv.jpg">
            <a:extLst>
              <a:ext uri="{FF2B5EF4-FFF2-40B4-BE49-F238E27FC236}">
                <a16:creationId xmlns:a16="http://schemas.microsoft.com/office/drawing/2014/main" id="{9CD59F9A-A5BF-4134-985C-B5A071AD020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97650" y="2222500"/>
            <a:ext cx="2511425" cy="247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187" name="Picture 8" descr="http://i04.pic.sogou.com/5054d0deab672e21">
            <a:extLst>
              <a:ext uri="{FF2B5EF4-FFF2-40B4-BE49-F238E27FC236}">
                <a16:creationId xmlns:a16="http://schemas.microsoft.com/office/drawing/2014/main" id="{8FE2CE85-A48D-4E95-96FE-4ACD9C7BD8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6838" y="5026025"/>
            <a:ext cx="2965450" cy="181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60392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F81B273B-B899-47A9-9D43-F0597119ED33}"/>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1203" name="Rectangle 3">
            <a:extLst>
              <a:ext uri="{FF2B5EF4-FFF2-40B4-BE49-F238E27FC236}">
                <a16:creationId xmlns:a16="http://schemas.microsoft.com/office/drawing/2014/main" id="{C5B35C59-76AB-42EF-AF88-6ECE5197F946}"/>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E3C82019-6DC3-405A-9766-66CA0166F076}"/>
              </a:ext>
            </a:extLst>
          </p:cNvPr>
          <p:cNvSpPr txBox="1">
            <a:spLocks noChangeArrowheads="1"/>
          </p:cNvSpPr>
          <p:nvPr/>
        </p:nvSpPr>
        <p:spPr>
          <a:xfrm>
            <a:off x="-31750" y="1365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solidFill>
                  <a:schemeClr val="tx1"/>
                </a:solidFill>
                <a:latin typeface="黑体" pitchFamily="2" charset="-122"/>
                <a:ea typeface="黑体" pitchFamily="2" charset="-122"/>
                <a:cs typeface="宋体" charset="-122"/>
              </a:rPr>
              <a:t>测试技术的工程应用</a:t>
            </a:r>
          </a:p>
        </p:txBody>
      </p:sp>
      <p:sp>
        <p:nvSpPr>
          <p:cNvPr id="51205" name="Rectangle 10">
            <a:extLst>
              <a:ext uri="{FF2B5EF4-FFF2-40B4-BE49-F238E27FC236}">
                <a16:creationId xmlns:a16="http://schemas.microsoft.com/office/drawing/2014/main" id="{AAA06FA0-D1D6-4D8C-93A9-0F748635A3B3}"/>
              </a:ext>
            </a:extLst>
          </p:cNvPr>
          <p:cNvSpPr>
            <a:spLocks noChangeArrowheads="1"/>
          </p:cNvSpPr>
          <p:nvPr/>
        </p:nvSpPr>
        <p:spPr bwMode="auto">
          <a:xfrm>
            <a:off x="107950" y="785813"/>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(1) </a:t>
            </a:r>
            <a:r>
              <a:rPr kumimoji="1" lang="zh-CN" altLang="en-US" sz="2800" b="1">
                <a:solidFill>
                  <a:srgbClr val="000066"/>
                </a:solidFill>
                <a:latin typeface="Times New Roman" panose="02020603050405020304" pitchFamily="18" charset="0"/>
              </a:rPr>
              <a:t>工业自动化中的应用</a:t>
            </a:r>
            <a:r>
              <a:rPr kumimoji="1" lang="zh-CN" altLang="en-US" sz="2800">
                <a:solidFill>
                  <a:srgbClr val="000066"/>
                </a:solidFill>
                <a:latin typeface="Times New Roman" panose="02020603050405020304" pitchFamily="18" charset="0"/>
              </a:rPr>
              <a:t> </a:t>
            </a:r>
          </a:p>
        </p:txBody>
      </p:sp>
      <p:sp>
        <p:nvSpPr>
          <p:cNvPr id="51206" name="Rectangle 14">
            <a:extLst>
              <a:ext uri="{FF2B5EF4-FFF2-40B4-BE49-F238E27FC236}">
                <a16:creationId xmlns:a16="http://schemas.microsoft.com/office/drawing/2014/main" id="{C1DDC114-7086-40D8-BABE-1F4B04DC29E2}"/>
              </a:ext>
            </a:extLst>
          </p:cNvPr>
          <p:cNvSpPr>
            <a:spLocks noChangeArrowheads="1"/>
          </p:cNvSpPr>
          <p:nvPr/>
        </p:nvSpPr>
        <p:spPr bwMode="auto">
          <a:xfrm>
            <a:off x="301625" y="2209800"/>
            <a:ext cx="7848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latin typeface="Times New Roman" panose="02020603050405020304" pitchFamily="18" charset="0"/>
              </a:rPr>
              <a:t>a)</a:t>
            </a:r>
            <a:r>
              <a:rPr kumimoji="1" lang="zh-CN" altLang="en-US" sz="2800" b="1">
                <a:latin typeface="Times New Roman" panose="02020603050405020304" pitchFamily="18" charset="0"/>
              </a:rPr>
              <a:t>机械手、机器人中的传感器</a:t>
            </a:r>
            <a:r>
              <a:rPr kumimoji="1" lang="zh-CN" altLang="en-US" sz="2400" b="1">
                <a:latin typeface="Times New Roman" panose="02020603050405020304" pitchFamily="18" charset="0"/>
              </a:rPr>
              <a:t>         </a:t>
            </a:r>
          </a:p>
          <a:p>
            <a:pPr algn="just" eaLnBrk="1" hangingPunct="1">
              <a:spcBef>
                <a:spcPct val="0"/>
              </a:spcBef>
              <a:buFontTx/>
              <a:buNone/>
            </a:pPr>
            <a:r>
              <a:rPr kumimoji="1" lang="zh-CN" altLang="en-US" sz="2400" b="1">
                <a:latin typeface="Times New Roman" panose="02020603050405020304" pitchFamily="18" charset="0"/>
              </a:rPr>
              <a:t>         转动</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移动位置传感器、力传感器、视觉传感器、听觉传感器、接近距离传感器、触觉传感器、热觉传感器、嗅觉传感器。</a:t>
            </a:r>
            <a:r>
              <a:rPr kumimoji="1" lang="zh-CN" altLang="en-US" sz="2800">
                <a:latin typeface="Times New Roman" panose="02020603050405020304" pitchFamily="18" charset="0"/>
              </a:rPr>
              <a:t> </a:t>
            </a:r>
          </a:p>
        </p:txBody>
      </p:sp>
      <p:pic>
        <p:nvPicPr>
          <p:cNvPr id="16" name="Picture 19">
            <a:hlinkClick r:id="rId2"/>
            <a:extLst>
              <a:ext uri="{FF2B5EF4-FFF2-40B4-BE49-F238E27FC236}">
                <a16:creationId xmlns:a16="http://schemas.microsoft.com/office/drawing/2014/main" id="{15FD04F6-0470-451B-857A-98919B517A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94" y="4036861"/>
            <a:ext cx="3759078" cy="18795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1208" name="Rectangle 21">
            <a:extLst>
              <a:ext uri="{FF2B5EF4-FFF2-40B4-BE49-F238E27FC236}">
                <a16:creationId xmlns:a16="http://schemas.microsoft.com/office/drawing/2014/main" id="{926F8E7A-0862-4712-8A60-57F1DCAA1FE8}"/>
              </a:ext>
            </a:extLst>
          </p:cNvPr>
          <p:cNvSpPr>
            <a:spLocks noChangeArrowheads="1"/>
          </p:cNvSpPr>
          <p:nvPr/>
        </p:nvSpPr>
        <p:spPr bwMode="auto">
          <a:xfrm>
            <a:off x="468313" y="1341438"/>
            <a:ext cx="80010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        </a:t>
            </a:r>
            <a:r>
              <a:rPr kumimoji="1" lang="zh-CN" altLang="en-US" sz="2400" b="1">
                <a:solidFill>
                  <a:srgbClr val="000066"/>
                </a:solidFill>
                <a:latin typeface="Times New Roman" panose="02020603050405020304" pitchFamily="18" charset="0"/>
              </a:rPr>
              <a:t>在各种自动控制系统中，测试环节起着感官的作用，是其重要组成部分。</a:t>
            </a:r>
          </a:p>
        </p:txBody>
      </p:sp>
      <p:pic>
        <p:nvPicPr>
          <p:cNvPr id="51209" name="Picture 2" descr="http://i01.pictn.sogoucdn.com/a3ed291a51c65dee">
            <a:extLst>
              <a:ext uri="{FF2B5EF4-FFF2-40B4-BE49-F238E27FC236}">
                <a16:creationId xmlns:a16="http://schemas.microsoft.com/office/drawing/2014/main" id="{D7FD2079-866C-4049-B40C-FE1E87FCFE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782" y="3885778"/>
            <a:ext cx="2381250" cy="249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10" name="Picture 8" descr="snapshot20140514092136">
            <a:extLst>
              <a:ext uri="{FF2B5EF4-FFF2-40B4-BE49-F238E27FC236}">
                <a16:creationId xmlns:a16="http://schemas.microsoft.com/office/drawing/2014/main" id="{82744E93-1F47-4C88-BEDF-5B09F13A7D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08449" y="4036861"/>
            <a:ext cx="2928938" cy="220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3424355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2E009BF6-3980-4111-A573-0077ACADB83A}"/>
              </a:ext>
            </a:extLst>
          </p:cNvPr>
          <p:cNvSpPr>
            <a:spLocks noChangeArrowheads="1"/>
          </p:cNvSpPr>
          <p:nvPr/>
        </p:nvSpPr>
        <p:spPr bwMode="auto">
          <a:xfrm>
            <a:off x="457200" y="1143000"/>
            <a:ext cx="3462338"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2227" name="Rectangle 3">
            <a:extLst>
              <a:ext uri="{FF2B5EF4-FFF2-40B4-BE49-F238E27FC236}">
                <a16:creationId xmlns:a16="http://schemas.microsoft.com/office/drawing/2014/main" id="{586AA3F3-944C-484C-BC89-253B29F01907}"/>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1A045447-4508-46AB-BC0C-7466A06137AB}"/>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2229" name="Rectangle 5">
            <a:extLst>
              <a:ext uri="{FF2B5EF4-FFF2-40B4-BE49-F238E27FC236}">
                <a16:creationId xmlns:a16="http://schemas.microsoft.com/office/drawing/2014/main" id="{824B8F54-F641-4B81-B18B-A0D390684A46}"/>
              </a:ext>
            </a:extLst>
          </p:cNvPr>
          <p:cNvSpPr>
            <a:spLocks noChangeArrowheads="1"/>
          </p:cNvSpPr>
          <p:nvPr/>
        </p:nvSpPr>
        <p:spPr bwMode="auto">
          <a:xfrm>
            <a:off x="609600" y="822325"/>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solidFill>
                  <a:srgbClr val="000066"/>
                </a:solidFill>
                <a:latin typeface="Times New Roman" panose="02020603050405020304" pitchFamily="18" charset="0"/>
              </a:rPr>
              <a:t>b) AGV</a:t>
            </a:r>
            <a:r>
              <a:rPr kumimoji="1" lang="zh-CN" altLang="en-US" sz="2800" b="1">
                <a:solidFill>
                  <a:srgbClr val="000066"/>
                </a:solidFill>
                <a:latin typeface="Times New Roman" panose="02020603050405020304" pitchFamily="18" charset="0"/>
              </a:rPr>
              <a:t>自动送货车</a:t>
            </a:r>
            <a:r>
              <a:rPr kumimoji="1" lang="zh-CN" altLang="en-US" sz="2000" b="1">
                <a:solidFill>
                  <a:srgbClr val="000066"/>
                </a:solidFill>
                <a:latin typeface="Times New Roman" panose="02020603050405020304" pitchFamily="18" charset="0"/>
              </a:rPr>
              <a:t>        </a:t>
            </a:r>
            <a:endParaRPr kumimoji="1" lang="zh-CN" altLang="en-US" sz="2400">
              <a:latin typeface="Times New Roman" panose="02020603050405020304" pitchFamily="18" charset="0"/>
            </a:endParaRPr>
          </a:p>
        </p:txBody>
      </p:sp>
      <p:sp>
        <p:nvSpPr>
          <p:cNvPr id="52230" name="Rectangle 20">
            <a:extLst>
              <a:ext uri="{FF2B5EF4-FFF2-40B4-BE49-F238E27FC236}">
                <a16:creationId xmlns:a16="http://schemas.microsoft.com/office/drawing/2014/main" id="{F43D750C-C54B-4F40-9071-5DBA8E093C2E}"/>
              </a:ext>
            </a:extLst>
          </p:cNvPr>
          <p:cNvSpPr>
            <a:spLocks noChangeArrowheads="1"/>
          </p:cNvSpPr>
          <p:nvPr/>
        </p:nvSpPr>
        <p:spPr bwMode="auto">
          <a:xfrm>
            <a:off x="762000" y="1447800"/>
            <a:ext cx="7772400"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solidFill>
                  <a:srgbClr val="000066"/>
                </a:solidFill>
              </a:rPr>
              <a:t>    </a:t>
            </a:r>
            <a:r>
              <a:rPr kumimoji="1" lang="zh-CN" altLang="en-US" sz="2400" b="1">
                <a:solidFill>
                  <a:srgbClr val="000066"/>
                </a:solidFill>
                <a:latin typeface="Times New Roman" panose="02020603050405020304" pitchFamily="18" charset="0"/>
              </a:rPr>
              <a:t>超声波测距传感器、判断</a:t>
            </a:r>
            <a:r>
              <a:rPr kumimoji="1" lang="zh-CN" altLang="en-US" sz="2400" b="1">
                <a:solidFill>
                  <a:srgbClr val="000066"/>
                </a:solidFill>
              </a:rPr>
              <a:t>建筑物内人和物所在位置；</a:t>
            </a:r>
            <a:r>
              <a:rPr kumimoji="1" lang="zh-CN" altLang="en-US" sz="2400" b="1">
                <a:solidFill>
                  <a:srgbClr val="000066"/>
                </a:solidFill>
                <a:latin typeface="Times New Roman" panose="02020603050405020304" pitchFamily="18" charset="0"/>
              </a:rPr>
              <a:t>红外线色彩传感器运动轨迹和</a:t>
            </a:r>
            <a:r>
              <a:rPr kumimoji="1" lang="en-US" altLang="zh-CN" sz="2400" b="1">
                <a:solidFill>
                  <a:srgbClr val="000066"/>
                </a:solidFill>
              </a:rPr>
              <a:t>AGV</a:t>
            </a:r>
            <a:r>
              <a:rPr kumimoji="1" lang="zh-CN" altLang="en-US" sz="2400" b="1">
                <a:solidFill>
                  <a:srgbClr val="000066"/>
                </a:solidFill>
              </a:rPr>
              <a:t>小车位置</a:t>
            </a:r>
            <a:r>
              <a:rPr kumimoji="1" lang="zh-CN" altLang="en-US" sz="2400" b="1">
                <a:solidFill>
                  <a:srgbClr val="000066"/>
                </a:solidFill>
                <a:latin typeface="Times New Roman" panose="02020603050405020304" pitchFamily="18" charset="0"/>
              </a:rPr>
              <a:t>识别；条形码传感器，</a:t>
            </a:r>
            <a:r>
              <a:rPr kumimoji="1" lang="zh-CN" altLang="en-US" sz="2400" b="1">
                <a:solidFill>
                  <a:srgbClr val="000066"/>
                </a:solidFill>
              </a:rPr>
              <a:t>货品识别。</a:t>
            </a:r>
          </a:p>
        </p:txBody>
      </p:sp>
      <p:pic>
        <p:nvPicPr>
          <p:cNvPr id="52231" name="Picture 2" descr="http://i03.pic.sogou.com/177efb74c1719b3f">
            <a:extLst>
              <a:ext uri="{FF2B5EF4-FFF2-40B4-BE49-F238E27FC236}">
                <a16:creationId xmlns:a16="http://schemas.microsoft.com/office/drawing/2014/main" id="{55E7B8B0-F836-431E-AB39-9EE69FE991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88" y="2962275"/>
            <a:ext cx="4214812" cy="2811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2" name="Picture 4" descr="http://i02.pictn.sogoucdn.com/4deb90a80ac9470b">
            <a:extLst>
              <a:ext uri="{FF2B5EF4-FFF2-40B4-BE49-F238E27FC236}">
                <a16:creationId xmlns:a16="http://schemas.microsoft.com/office/drawing/2014/main" id="{93CB8480-FD9F-433B-8F19-AD8D49BBB3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59338" y="2314575"/>
            <a:ext cx="3357562" cy="179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3" name="Picture 6" descr="http://i03.pictn.sogoucdn.com/e4fd63a5de631d6d">
            <a:extLst>
              <a:ext uri="{FF2B5EF4-FFF2-40B4-BE49-F238E27FC236}">
                <a16:creationId xmlns:a16="http://schemas.microsoft.com/office/drawing/2014/main" id="{2972E0C3-5E6B-4FB4-A9FA-42D32521A7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7900" y="4308475"/>
            <a:ext cx="3913188" cy="2930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46121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967587DD-F27D-4F96-BCBF-A0AE9824F8A5}"/>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3251" name="Rectangle 3">
            <a:extLst>
              <a:ext uri="{FF2B5EF4-FFF2-40B4-BE49-F238E27FC236}">
                <a16:creationId xmlns:a16="http://schemas.microsoft.com/office/drawing/2014/main" id="{EBF80A8C-5630-4766-B4F6-F2E01383874F}"/>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50C7418E-2729-4517-96F1-FB4248B39B54}"/>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3253" name="Rectangle 10">
            <a:extLst>
              <a:ext uri="{FF2B5EF4-FFF2-40B4-BE49-F238E27FC236}">
                <a16:creationId xmlns:a16="http://schemas.microsoft.com/office/drawing/2014/main" id="{75D84B36-4745-4D53-B267-B74134B2A528}"/>
              </a:ext>
            </a:extLst>
          </p:cNvPr>
          <p:cNvSpPr>
            <a:spLocks noChangeArrowheads="1"/>
          </p:cNvSpPr>
          <p:nvPr/>
        </p:nvSpPr>
        <p:spPr bwMode="auto">
          <a:xfrm>
            <a:off x="609600" y="822325"/>
            <a:ext cx="78486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800" b="1">
                <a:solidFill>
                  <a:srgbClr val="000066"/>
                </a:solidFill>
                <a:latin typeface="Times New Roman" panose="02020603050405020304" pitchFamily="18" charset="0"/>
              </a:rPr>
              <a:t>c) </a:t>
            </a:r>
            <a:r>
              <a:rPr kumimoji="1" lang="zh-CN" altLang="en-US" sz="2800" b="1">
                <a:solidFill>
                  <a:srgbClr val="000066"/>
                </a:solidFill>
                <a:latin typeface="Times New Roman" panose="02020603050405020304" pitchFamily="18" charset="0"/>
              </a:rPr>
              <a:t>生产过程监测       </a:t>
            </a:r>
            <a:endParaRPr kumimoji="1" lang="zh-CN" altLang="en-US" sz="2800">
              <a:latin typeface="Times New Roman" panose="02020603050405020304" pitchFamily="18" charset="0"/>
            </a:endParaRPr>
          </a:p>
        </p:txBody>
      </p:sp>
      <p:pic>
        <p:nvPicPr>
          <p:cNvPr id="53254" name="Picture 15">
            <a:extLst>
              <a:ext uri="{FF2B5EF4-FFF2-40B4-BE49-F238E27FC236}">
                <a16:creationId xmlns:a16="http://schemas.microsoft.com/office/drawing/2014/main" id="{E673665A-D121-47B5-9240-56767584F1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35150" y="1919288"/>
            <a:ext cx="7162800" cy="50403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3255" name="Rectangle 16">
            <a:extLst>
              <a:ext uri="{FF2B5EF4-FFF2-40B4-BE49-F238E27FC236}">
                <a16:creationId xmlns:a16="http://schemas.microsoft.com/office/drawing/2014/main" id="{A5425137-615D-4A6E-8E40-A0F32F82D237}"/>
              </a:ext>
            </a:extLst>
          </p:cNvPr>
          <p:cNvSpPr>
            <a:spLocks noChangeArrowheads="1"/>
          </p:cNvSpPr>
          <p:nvPr/>
        </p:nvSpPr>
        <p:spPr bwMode="auto">
          <a:xfrm>
            <a:off x="103188" y="1493838"/>
            <a:ext cx="3963987" cy="1200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000066"/>
                </a:solidFill>
                <a:latin typeface="Times New Roman" panose="02020603050405020304" pitchFamily="18" charset="0"/>
              </a:rPr>
              <a:t>切削力传感器，加工噪声传感器，超声波测距传感器、红外接近开关传感器等。</a:t>
            </a:r>
            <a:endParaRPr kumimoji="1" lang="zh-CN" altLang="en-US" sz="2400" b="1">
              <a:solidFill>
                <a:srgbClr val="000066"/>
              </a:solidFill>
            </a:endParaRPr>
          </a:p>
        </p:txBody>
      </p:sp>
      <p:pic>
        <p:nvPicPr>
          <p:cNvPr id="53256" name="Picture 2" descr="http://i04.pic.sogou.com/e83d1e595d423934">
            <a:extLst>
              <a:ext uri="{FF2B5EF4-FFF2-40B4-BE49-F238E27FC236}">
                <a16:creationId xmlns:a16="http://schemas.microsoft.com/office/drawing/2014/main" id="{71DB9CC0-2480-4816-99A1-428EE8AB3CB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2816225"/>
            <a:ext cx="2976563" cy="169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019050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4BB480E6-37DB-4A09-8884-90D61E5FD36D}"/>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4275" name="Rectangle 3">
            <a:extLst>
              <a:ext uri="{FF2B5EF4-FFF2-40B4-BE49-F238E27FC236}">
                <a16:creationId xmlns:a16="http://schemas.microsoft.com/office/drawing/2014/main" id="{2DB95AB1-139A-4720-958D-FDDFBBCA2C42}"/>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989A9B42-234D-4AEF-9CE7-0C1ED1143498}"/>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4277" name="Rectangle 10">
            <a:extLst>
              <a:ext uri="{FF2B5EF4-FFF2-40B4-BE49-F238E27FC236}">
                <a16:creationId xmlns:a16="http://schemas.microsoft.com/office/drawing/2014/main" id="{E241E2C9-16CB-488E-B843-E321F59A0893}"/>
              </a:ext>
            </a:extLst>
          </p:cNvPr>
          <p:cNvSpPr>
            <a:spLocks noChangeArrowheads="1"/>
          </p:cNvSpPr>
          <p:nvPr/>
        </p:nvSpPr>
        <p:spPr bwMode="auto">
          <a:xfrm>
            <a:off x="107950" y="785813"/>
            <a:ext cx="8280400" cy="954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(2) </a:t>
            </a:r>
            <a:r>
              <a:rPr kumimoji="1" lang="zh-CN" altLang="en-US" sz="2800" b="1">
                <a:solidFill>
                  <a:srgbClr val="000066"/>
                </a:solidFill>
                <a:latin typeface="Times New Roman" panose="02020603050405020304" pitchFamily="18" charset="0"/>
              </a:rPr>
              <a:t>流程工业设备运行状态监控</a:t>
            </a:r>
          </a:p>
          <a:p>
            <a:pPr eaLnBrk="1" hangingPunct="1">
              <a:spcBef>
                <a:spcPct val="0"/>
              </a:spcBef>
              <a:buFontTx/>
              <a:buNone/>
            </a:pPr>
            <a:endParaRPr kumimoji="1" lang="zh-CN" altLang="en-US" sz="2800">
              <a:solidFill>
                <a:srgbClr val="000066"/>
              </a:solidFill>
              <a:latin typeface="Times New Roman" panose="02020603050405020304" pitchFamily="18" charset="0"/>
            </a:endParaRPr>
          </a:p>
        </p:txBody>
      </p:sp>
      <p:sp>
        <p:nvSpPr>
          <p:cNvPr id="54278" name="Rectangle 6">
            <a:extLst>
              <a:ext uri="{FF2B5EF4-FFF2-40B4-BE49-F238E27FC236}">
                <a16:creationId xmlns:a16="http://schemas.microsoft.com/office/drawing/2014/main" id="{C7E3E8DC-7CA9-4DF3-B341-DA90BBB969BB}"/>
              </a:ext>
            </a:extLst>
          </p:cNvPr>
          <p:cNvSpPr>
            <a:spLocks noChangeArrowheads="1"/>
          </p:cNvSpPr>
          <p:nvPr/>
        </p:nvSpPr>
        <p:spPr bwMode="auto">
          <a:xfrm>
            <a:off x="609600" y="1219200"/>
            <a:ext cx="8077200" cy="1187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在电力、冶金、石化、化工等流程工业中，生产线上设备运行状态关系到整个生产线流程。通常建立</a:t>
            </a:r>
            <a:r>
              <a:rPr kumimoji="1" lang="en-US" altLang="zh-CN" sz="2400" b="1">
                <a:latin typeface="Times New Roman" panose="02020603050405020304" pitchFamily="18" charset="0"/>
              </a:rPr>
              <a:t>24</a:t>
            </a:r>
            <a:r>
              <a:rPr kumimoji="1" lang="zh-CN" altLang="en-US" sz="2400" b="1">
                <a:latin typeface="Times New Roman" panose="02020603050405020304" pitchFamily="18" charset="0"/>
              </a:rPr>
              <a:t>小时在线监测系统。 </a:t>
            </a:r>
          </a:p>
        </p:txBody>
      </p:sp>
      <p:grpSp>
        <p:nvGrpSpPr>
          <p:cNvPr id="20" name="Group 14">
            <a:extLst>
              <a:ext uri="{FF2B5EF4-FFF2-40B4-BE49-F238E27FC236}">
                <a16:creationId xmlns:a16="http://schemas.microsoft.com/office/drawing/2014/main" id="{598D4EDB-0173-41A5-97FE-8DFCCA22EC9D}"/>
              </a:ext>
            </a:extLst>
          </p:cNvPr>
          <p:cNvGrpSpPr>
            <a:grpSpLocks/>
          </p:cNvGrpSpPr>
          <p:nvPr/>
        </p:nvGrpSpPr>
        <p:grpSpPr bwMode="auto">
          <a:xfrm>
            <a:off x="685800" y="4397375"/>
            <a:ext cx="7467600" cy="2155825"/>
            <a:chOff x="432" y="2770"/>
            <a:chExt cx="4704" cy="1358"/>
          </a:xfrm>
        </p:grpSpPr>
        <p:pic>
          <p:nvPicPr>
            <p:cNvPr id="54283" name="Picture 3">
              <a:extLst>
                <a:ext uri="{FF2B5EF4-FFF2-40B4-BE49-F238E27FC236}">
                  <a16:creationId xmlns:a16="http://schemas.microsoft.com/office/drawing/2014/main" id="{51BEEA74-1735-4C0F-9D3B-B5031BFF32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2" y="2770"/>
              <a:ext cx="2064" cy="135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284" name="Rectangle 8">
              <a:extLst>
                <a:ext uri="{FF2B5EF4-FFF2-40B4-BE49-F238E27FC236}">
                  <a16:creationId xmlns:a16="http://schemas.microsoft.com/office/drawing/2014/main" id="{95722C95-4D02-4A88-9714-78F23049B62B}"/>
                </a:ext>
              </a:extLst>
            </p:cNvPr>
            <p:cNvSpPr>
              <a:spLocks noChangeArrowheads="1"/>
            </p:cNvSpPr>
            <p:nvPr/>
          </p:nvSpPr>
          <p:spPr bwMode="auto">
            <a:xfrm>
              <a:off x="4128" y="2976"/>
              <a:ext cx="1008" cy="10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石化企业输油管道、储油罐等压力容器的破损和泄露检测。</a:t>
              </a:r>
            </a:p>
          </p:txBody>
        </p:sp>
        <p:sp>
          <p:nvSpPr>
            <p:cNvPr id="54285" name="AutoShape 11">
              <a:extLst>
                <a:ext uri="{FF2B5EF4-FFF2-40B4-BE49-F238E27FC236}">
                  <a16:creationId xmlns:a16="http://schemas.microsoft.com/office/drawing/2014/main" id="{02088522-29D8-42D5-A745-3C5DF615DCD0}"/>
                </a:ext>
              </a:extLst>
            </p:cNvPr>
            <p:cNvSpPr>
              <a:spLocks noChangeArrowheads="1"/>
            </p:cNvSpPr>
            <p:nvPr/>
          </p:nvSpPr>
          <p:spPr bwMode="auto">
            <a:xfrm>
              <a:off x="3792" y="3370"/>
              <a:ext cx="240" cy="144"/>
            </a:xfrm>
            <a:prstGeom prst="lef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pic>
          <p:nvPicPr>
            <p:cNvPr id="54286" name="Picture 12" descr="Pipescan">
              <a:extLst>
                <a:ext uri="{FF2B5EF4-FFF2-40B4-BE49-F238E27FC236}">
                  <a16:creationId xmlns:a16="http://schemas.microsoft.com/office/drawing/2014/main" id="{61765837-EA3E-4CAE-B986-3E4FFE7F3C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88" y="3024"/>
              <a:ext cx="1008" cy="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4280" name="Picture 15">
            <a:extLst>
              <a:ext uri="{FF2B5EF4-FFF2-40B4-BE49-F238E27FC236}">
                <a16:creationId xmlns:a16="http://schemas.microsoft.com/office/drawing/2014/main" id="{76E54703-83E9-4514-9019-393AF8068A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4850" y="2438400"/>
            <a:ext cx="1657350" cy="175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1" name="Picture 16">
            <a:extLst>
              <a:ext uri="{FF2B5EF4-FFF2-40B4-BE49-F238E27FC236}">
                <a16:creationId xmlns:a16="http://schemas.microsoft.com/office/drawing/2014/main" id="{2B11448F-C200-44E4-9211-E49879699A4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38400" y="2389188"/>
            <a:ext cx="3124200" cy="187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4282" name="Picture 17">
            <a:extLst>
              <a:ext uri="{FF2B5EF4-FFF2-40B4-BE49-F238E27FC236}">
                <a16:creationId xmlns:a16="http://schemas.microsoft.com/office/drawing/2014/main" id="{BF27686A-8514-426D-8485-E46F5452235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38800" y="2400300"/>
            <a:ext cx="2895600" cy="1820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150566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EEAB34C-2FA3-479F-9650-22F56541F574}"/>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5299" name="Rectangle 3">
            <a:extLst>
              <a:ext uri="{FF2B5EF4-FFF2-40B4-BE49-F238E27FC236}">
                <a16:creationId xmlns:a16="http://schemas.microsoft.com/office/drawing/2014/main" id="{C16E85F9-BE70-40B3-9C00-CEF1EA64C5F4}"/>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EDF8F341-0DB1-49A9-B281-D14D077482B9}"/>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5301" name="Rectangle 10">
            <a:extLst>
              <a:ext uri="{FF2B5EF4-FFF2-40B4-BE49-F238E27FC236}">
                <a16:creationId xmlns:a16="http://schemas.microsoft.com/office/drawing/2014/main" id="{2B67A7E0-4683-4972-ABE7-7380D610D851}"/>
              </a:ext>
            </a:extLst>
          </p:cNvPr>
          <p:cNvSpPr>
            <a:spLocks noChangeArrowheads="1"/>
          </p:cNvSpPr>
          <p:nvPr/>
        </p:nvSpPr>
        <p:spPr bwMode="auto">
          <a:xfrm>
            <a:off x="107950" y="785813"/>
            <a:ext cx="5029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(3) </a:t>
            </a:r>
            <a:r>
              <a:rPr kumimoji="1" lang="zh-CN" altLang="en-US" sz="2800" b="1">
                <a:solidFill>
                  <a:srgbClr val="000066"/>
                </a:solidFill>
                <a:latin typeface="Times New Roman" panose="02020603050405020304" pitchFamily="18" charset="0"/>
              </a:rPr>
              <a:t>产品质量测量</a:t>
            </a:r>
            <a:endParaRPr kumimoji="1" lang="zh-CN" altLang="en-US" sz="2800">
              <a:solidFill>
                <a:srgbClr val="000066"/>
              </a:solidFill>
              <a:latin typeface="Times New Roman" panose="02020603050405020304" pitchFamily="18" charset="0"/>
            </a:endParaRPr>
          </a:p>
        </p:txBody>
      </p:sp>
      <p:sp>
        <p:nvSpPr>
          <p:cNvPr id="55302" name="Rectangle 4">
            <a:extLst>
              <a:ext uri="{FF2B5EF4-FFF2-40B4-BE49-F238E27FC236}">
                <a16:creationId xmlns:a16="http://schemas.microsoft.com/office/drawing/2014/main" id="{D8A480B2-C701-4D70-80BF-2458004AD663}"/>
              </a:ext>
            </a:extLst>
          </p:cNvPr>
          <p:cNvSpPr>
            <a:spLocks noChangeArrowheads="1"/>
          </p:cNvSpPr>
          <p:nvPr/>
        </p:nvSpPr>
        <p:spPr bwMode="auto">
          <a:xfrm>
            <a:off x="609600" y="1295400"/>
            <a:ext cx="7924800"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在设备、零部件等出厂时，必须对其性能质量进行测量和出厂检验。</a:t>
            </a:r>
            <a:r>
              <a:rPr kumimoji="1" lang="zh-CN" altLang="en-US" sz="2400">
                <a:latin typeface="Times New Roman" panose="02020603050405020304" pitchFamily="18" charset="0"/>
              </a:rPr>
              <a:t> </a:t>
            </a:r>
          </a:p>
        </p:txBody>
      </p:sp>
      <p:grpSp>
        <p:nvGrpSpPr>
          <p:cNvPr id="12" name="Group 8">
            <a:extLst>
              <a:ext uri="{FF2B5EF4-FFF2-40B4-BE49-F238E27FC236}">
                <a16:creationId xmlns:a16="http://schemas.microsoft.com/office/drawing/2014/main" id="{F0FD747B-DA87-4C04-A5A9-EF06F9F6CF7D}"/>
              </a:ext>
            </a:extLst>
          </p:cNvPr>
          <p:cNvGrpSpPr>
            <a:grpSpLocks/>
          </p:cNvGrpSpPr>
          <p:nvPr/>
        </p:nvGrpSpPr>
        <p:grpSpPr bwMode="auto">
          <a:xfrm>
            <a:off x="6600825" y="2214563"/>
            <a:ext cx="2152650" cy="1997075"/>
            <a:chOff x="3732" y="1488"/>
            <a:chExt cx="1356" cy="1258"/>
          </a:xfrm>
        </p:grpSpPr>
        <p:sp>
          <p:nvSpPr>
            <p:cNvPr id="55311" name="Rectangle 9">
              <a:extLst>
                <a:ext uri="{FF2B5EF4-FFF2-40B4-BE49-F238E27FC236}">
                  <a16:creationId xmlns:a16="http://schemas.microsoft.com/office/drawing/2014/main" id="{08C7F827-BF30-48EB-9C0D-F4E83331727D}"/>
                </a:ext>
              </a:extLst>
            </p:cNvPr>
            <p:cNvSpPr>
              <a:spLocks noChangeArrowheads="1"/>
            </p:cNvSpPr>
            <p:nvPr/>
          </p:nvSpPr>
          <p:spPr bwMode="auto">
            <a:xfrm>
              <a:off x="3913" y="2496"/>
              <a:ext cx="107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汽车扭距测量</a:t>
              </a:r>
            </a:p>
          </p:txBody>
        </p:sp>
        <p:pic>
          <p:nvPicPr>
            <p:cNvPr id="55312" name="Picture 10">
              <a:extLst>
                <a:ext uri="{FF2B5EF4-FFF2-40B4-BE49-F238E27FC236}">
                  <a16:creationId xmlns:a16="http://schemas.microsoft.com/office/drawing/2014/main" id="{AC647376-FAF6-4A65-9902-7FD5C53D784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 y="1488"/>
              <a:ext cx="1356" cy="10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6" name="Group 11">
            <a:extLst>
              <a:ext uri="{FF2B5EF4-FFF2-40B4-BE49-F238E27FC236}">
                <a16:creationId xmlns:a16="http://schemas.microsoft.com/office/drawing/2014/main" id="{164D9920-D43B-443F-B226-8872AB8A9DB8}"/>
              </a:ext>
            </a:extLst>
          </p:cNvPr>
          <p:cNvGrpSpPr>
            <a:grpSpLocks/>
          </p:cNvGrpSpPr>
          <p:nvPr/>
        </p:nvGrpSpPr>
        <p:grpSpPr bwMode="auto">
          <a:xfrm>
            <a:off x="6716713" y="4525963"/>
            <a:ext cx="2224087" cy="1874837"/>
            <a:chOff x="3840" y="2851"/>
            <a:chExt cx="1401" cy="1181"/>
          </a:xfrm>
        </p:grpSpPr>
        <p:sp>
          <p:nvSpPr>
            <p:cNvPr id="55309" name="Rectangle 12">
              <a:extLst>
                <a:ext uri="{FF2B5EF4-FFF2-40B4-BE49-F238E27FC236}">
                  <a16:creationId xmlns:a16="http://schemas.microsoft.com/office/drawing/2014/main" id="{96BA3DAA-8D34-4C15-81CD-A0C593E532BF}"/>
                </a:ext>
              </a:extLst>
            </p:cNvPr>
            <p:cNvSpPr>
              <a:spLocks noChangeArrowheads="1"/>
            </p:cNvSpPr>
            <p:nvPr/>
          </p:nvSpPr>
          <p:spPr bwMode="auto">
            <a:xfrm>
              <a:off x="3840" y="3782"/>
              <a:ext cx="1401"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机床加工精度测量</a:t>
              </a:r>
            </a:p>
          </p:txBody>
        </p:sp>
        <p:pic>
          <p:nvPicPr>
            <p:cNvPr id="55310" name="Picture 13">
              <a:extLst>
                <a:ext uri="{FF2B5EF4-FFF2-40B4-BE49-F238E27FC236}">
                  <a16:creationId xmlns:a16="http://schemas.microsoft.com/office/drawing/2014/main" id="{4E1FD3E1-1759-42AC-AD23-D42F1E3D3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2851"/>
              <a:ext cx="1296" cy="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55305" name="图片 18">
            <a:extLst>
              <a:ext uri="{FF2B5EF4-FFF2-40B4-BE49-F238E27FC236}">
                <a16:creationId xmlns:a16="http://schemas.microsoft.com/office/drawing/2014/main" id="{6170DE14-DE38-4226-AB78-23C1812DAE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0" y="2311400"/>
            <a:ext cx="3000375"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6" name="图片 19">
            <a:extLst>
              <a:ext uri="{FF2B5EF4-FFF2-40B4-BE49-F238E27FC236}">
                <a16:creationId xmlns:a16="http://schemas.microsoft.com/office/drawing/2014/main" id="{82070185-D4B9-4B9C-8D84-8444B1B080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38513" y="2300288"/>
            <a:ext cx="3143250" cy="2214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7" name="图片 3">
            <a:extLst>
              <a:ext uri="{FF2B5EF4-FFF2-40B4-BE49-F238E27FC236}">
                <a16:creationId xmlns:a16="http://schemas.microsoft.com/office/drawing/2014/main" id="{50377646-D7ED-43B3-8198-5815A10948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13" y="4648200"/>
            <a:ext cx="3181350"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308" name="图片 9">
            <a:extLst>
              <a:ext uri="{FF2B5EF4-FFF2-40B4-BE49-F238E27FC236}">
                <a16:creationId xmlns:a16="http://schemas.microsoft.com/office/drawing/2014/main" id="{24416AC6-0B31-4160-A72B-FD4249DCB3A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86163" y="4806950"/>
            <a:ext cx="2952750" cy="1979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341667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465FE779-2BCB-4A38-A46B-2B94F05F3FBE}"/>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6323" name="Rectangle 3">
            <a:extLst>
              <a:ext uri="{FF2B5EF4-FFF2-40B4-BE49-F238E27FC236}">
                <a16:creationId xmlns:a16="http://schemas.microsoft.com/office/drawing/2014/main" id="{3FE23160-E1E0-4D2F-A86B-59CB89EF2833}"/>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A6D4EA7C-F1C7-4A1F-A9C1-32159CA3CF3A}"/>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6325" name="Rectangle 10">
            <a:extLst>
              <a:ext uri="{FF2B5EF4-FFF2-40B4-BE49-F238E27FC236}">
                <a16:creationId xmlns:a16="http://schemas.microsoft.com/office/drawing/2014/main" id="{AC2F3593-4B2D-4A65-97CB-ADF0A2056401}"/>
              </a:ext>
            </a:extLst>
          </p:cNvPr>
          <p:cNvSpPr>
            <a:spLocks noChangeArrowheads="1"/>
          </p:cNvSpPr>
          <p:nvPr/>
        </p:nvSpPr>
        <p:spPr bwMode="auto">
          <a:xfrm>
            <a:off x="107950" y="785813"/>
            <a:ext cx="5029200" cy="523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(4) </a:t>
            </a:r>
            <a:r>
              <a:rPr kumimoji="1" lang="zh-CN" altLang="en-US" sz="2800" b="1">
                <a:solidFill>
                  <a:srgbClr val="000066"/>
                </a:solidFill>
                <a:latin typeface="Times New Roman" panose="02020603050405020304" pitchFamily="18" charset="0"/>
              </a:rPr>
              <a:t>家庭与办公自动化</a:t>
            </a:r>
            <a:endParaRPr kumimoji="1" lang="zh-CN" altLang="en-US" sz="2800">
              <a:solidFill>
                <a:srgbClr val="000066"/>
              </a:solidFill>
              <a:latin typeface="Times New Roman" panose="02020603050405020304" pitchFamily="18" charset="0"/>
            </a:endParaRPr>
          </a:p>
        </p:txBody>
      </p:sp>
      <p:sp>
        <p:nvSpPr>
          <p:cNvPr id="56326" name="Rectangle 18">
            <a:extLst>
              <a:ext uri="{FF2B5EF4-FFF2-40B4-BE49-F238E27FC236}">
                <a16:creationId xmlns:a16="http://schemas.microsoft.com/office/drawing/2014/main" id="{78ED1C5F-5013-4BAD-B10C-71D257A1500B}"/>
              </a:ext>
            </a:extLst>
          </p:cNvPr>
          <p:cNvSpPr>
            <a:spLocks noChangeArrowheads="1"/>
          </p:cNvSpPr>
          <p:nvPr/>
        </p:nvSpPr>
        <p:spPr bwMode="auto">
          <a:xfrm>
            <a:off x="533400" y="1295400"/>
            <a:ext cx="81534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        </a:t>
            </a:r>
            <a:r>
              <a:rPr kumimoji="1" lang="zh-CN" altLang="en-US" sz="2400" b="1">
                <a:latin typeface="Times New Roman" panose="02020603050405020304" pitchFamily="18" charset="0"/>
              </a:rPr>
              <a:t>在家电产品和办公自动化产品设计中，人们大量的应用了传感器和测试技术来提高产品性能和质量。</a:t>
            </a:r>
          </a:p>
        </p:txBody>
      </p:sp>
      <p:sp>
        <p:nvSpPr>
          <p:cNvPr id="56327" name="Rectangle 20">
            <a:extLst>
              <a:ext uri="{FF2B5EF4-FFF2-40B4-BE49-F238E27FC236}">
                <a16:creationId xmlns:a16="http://schemas.microsoft.com/office/drawing/2014/main" id="{5E764D79-C9B2-4DBF-A492-41032A309300}"/>
              </a:ext>
            </a:extLst>
          </p:cNvPr>
          <p:cNvSpPr>
            <a:spLocks noChangeArrowheads="1"/>
          </p:cNvSpPr>
          <p:nvPr/>
        </p:nvSpPr>
        <p:spPr bwMode="auto">
          <a:xfrm>
            <a:off x="762000" y="4572000"/>
            <a:ext cx="3449638" cy="1920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kumimoji="1" lang="zh-CN" altLang="en-US" sz="2000" b="1">
                <a:solidFill>
                  <a:srgbClr val="000066"/>
                </a:solidFill>
                <a:latin typeface="Times New Roman" panose="02020603050405020304" pitchFamily="18" charset="0"/>
              </a:rPr>
              <a:t>全自动洗衣机中的传感器：衣物重量传感器，衣质传感器，水温传感器，水质传感器，透光率光传感器</a:t>
            </a:r>
            <a:r>
              <a:rPr kumimoji="1" lang="en-US" altLang="zh-CN" sz="2000" b="1">
                <a:solidFill>
                  <a:srgbClr val="000066"/>
                </a:solidFill>
                <a:latin typeface="Times New Roman" panose="02020603050405020304" pitchFamily="18" charset="0"/>
              </a:rPr>
              <a:t>(</a:t>
            </a:r>
            <a:r>
              <a:rPr kumimoji="1" lang="zh-CN" altLang="en-US" sz="2000" b="1">
                <a:solidFill>
                  <a:srgbClr val="000066"/>
                </a:solidFill>
                <a:latin typeface="Times New Roman" panose="02020603050405020304" pitchFamily="18" charset="0"/>
              </a:rPr>
              <a:t>洗净度</a:t>
            </a:r>
            <a:r>
              <a:rPr kumimoji="1" lang="en-US" altLang="zh-CN" sz="2000" b="1">
                <a:solidFill>
                  <a:srgbClr val="000066"/>
                </a:solidFill>
                <a:latin typeface="Times New Roman" panose="02020603050405020304" pitchFamily="18" charset="0"/>
              </a:rPr>
              <a:t>) </a:t>
            </a:r>
            <a:r>
              <a:rPr kumimoji="1" lang="zh-CN" altLang="en-US" sz="2000" b="1">
                <a:solidFill>
                  <a:srgbClr val="000066"/>
                </a:solidFill>
                <a:latin typeface="Times New Roman" panose="02020603050405020304" pitchFamily="18" charset="0"/>
              </a:rPr>
              <a:t>液位传感器，电阻传感器</a:t>
            </a:r>
            <a:r>
              <a:rPr kumimoji="1" lang="en-US" altLang="zh-CN" sz="2000" b="1">
                <a:solidFill>
                  <a:srgbClr val="000066"/>
                </a:solidFill>
                <a:latin typeface="Times New Roman" panose="02020603050405020304" pitchFamily="18" charset="0"/>
              </a:rPr>
              <a:t>(</a:t>
            </a:r>
            <a:r>
              <a:rPr kumimoji="1" lang="zh-CN" altLang="en-US" sz="2000" b="1">
                <a:solidFill>
                  <a:srgbClr val="000066"/>
                </a:solidFill>
                <a:latin typeface="Times New Roman" panose="02020603050405020304" pitchFamily="18" charset="0"/>
              </a:rPr>
              <a:t>衣物烘干检测</a:t>
            </a:r>
            <a:r>
              <a:rPr kumimoji="1" lang="en-US" altLang="zh-CN" sz="2000" b="1">
                <a:solidFill>
                  <a:srgbClr val="000066"/>
                </a:solidFill>
                <a:latin typeface="Times New Roman" panose="02020603050405020304" pitchFamily="18" charset="0"/>
              </a:rPr>
              <a:t>)</a:t>
            </a:r>
            <a:r>
              <a:rPr kumimoji="1" lang="zh-CN" altLang="en-US" sz="2000" b="1">
                <a:solidFill>
                  <a:srgbClr val="000066"/>
                </a:solidFill>
                <a:latin typeface="Times New Roman" panose="02020603050405020304" pitchFamily="18" charset="0"/>
              </a:rPr>
              <a:t>。</a:t>
            </a:r>
          </a:p>
        </p:txBody>
      </p:sp>
      <p:pic>
        <p:nvPicPr>
          <p:cNvPr id="56328" name="Picture 31">
            <a:extLst>
              <a:ext uri="{FF2B5EF4-FFF2-40B4-BE49-F238E27FC236}">
                <a16:creationId xmlns:a16="http://schemas.microsoft.com/office/drawing/2014/main" id="{B2277C56-F75A-4959-9F28-EEC8FB43A04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2438400"/>
            <a:ext cx="3449638" cy="198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1" name="Group 37">
            <a:extLst>
              <a:ext uri="{FF2B5EF4-FFF2-40B4-BE49-F238E27FC236}">
                <a16:creationId xmlns:a16="http://schemas.microsoft.com/office/drawing/2014/main" id="{E8E38578-4D65-439C-B024-6B3452433B89}"/>
              </a:ext>
            </a:extLst>
          </p:cNvPr>
          <p:cNvGrpSpPr>
            <a:grpSpLocks/>
          </p:cNvGrpSpPr>
          <p:nvPr/>
        </p:nvGrpSpPr>
        <p:grpSpPr bwMode="auto">
          <a:xfrm>
            <a:off x="4876800" y="2505075"/>
            <a:ext cx="1447800" cy="2295525"/>
            <a:chOff x="3072" y="1578"/>
            <a:chExt cx="912" cy="1446"/>
          </a:xfrm>
        </p:grpSpPr>
        <p:sp>
          <p:nvSpPr>
            <p:cNvPr id="56338" name="Rectangle 23">
              <a:extLst>
                <a:ext uri="{FF2B5EF4-FFF2-40B4-BE49-F238E27FC236}">
                  <a16:creationId xmlns:a16="http://schemas.microsoft.com/office/drawing/2014/main" id="{5049E116-805A-4753-BA89-0D0C03BF98E0}"/>
                </a:ext>
              </a:extLst>
            </p:cNvPr>
            <p:cNvSpPr>
              <a:spLocks noChangeArrowheads="1"/>
            </p:cNvSpPr>
            <p:nvPr/>
          </p:nvSpPr>
          <p:spPr bwMode="auto">
            <a:xfrm>
              <a:off x="3072" y="2774"/>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指纹传感器</a:t>
              </a:r>
            </a:p>
          </p:txBody>
        </p:sp>
        <p:pic>
          <p:nvPicPr>
            <p:cNvPr id="56339" name="Picture 32">
              <a:extLst>
                <a:ext uri="{FF2B5EF4-FFF2-40B4-BE49-F238E27FC236}">
                  <a16:creationId xmlns:a16="http://schemas.microsoft.com/office/drawing/2014/main" id="{F4F07AB4-4A49-4924-9AC8-D57F093C6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0" y="1578"/>
              <a:ext cx="858" cy="12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5" name="Group 38">
            <a:extLst>
              <a:ext uri="{FF2B5EF4-FFF2-40B4-BE49-F238E27FC236}">
                <a16:creationId xmlns:a16="http://schemas.microsoft.com/office/drawing/2014/main" id="{0CE652C0-CF25-4BB3-8414-7E374D9C3F10}"/>
              </a:ext>
            </a:extLst>
          </p:cNvPr>
          <p:cNvGrpSpPr>
            <a:grpSpLocks/>
          </p:cNvGrpSpPr>
          <p:nvPr/>
        </p:nvGrpSpPr>
        <p:grpSpPr bwMode="auto">
          <a:xfrm>
            <a:off x="6834188" y="2590800"/>
            <a:ext cx="1727200" cy="2225675"/>
            <a:chOff x="4305" y="1632"/>
            <a:chExt cx="1088" cy="1402"/>
          </a:xfrm>
        </p:grpSpPr>
        <p:sp>
          <p:nvSpPr>
            <p:cNvPr id="56336" name="Rectangle 25">
              <a:extLst>
                <a:ext uri="{FF2B5EF4-FFF2-40B4-BE49-F238E27FC236}">
                  <a16:creationId xmlns:a16="http://schemas.microsoft.com/office/drawing/2014/main" id="{BA3F12A9-5DD0-4ECA-9CED-A77057E27709}"/>
                </a:ext>
              </a:extLst>
            </p:cNvPr>
            <p:cNvSpPr>
              <a:spLocks noChangeArrowheads="1"/>
            </p:cNvSpPr>
            <p:nvPr/>
          </p:nvSpPr>
          <p:spPr bwMode="auto">
            <a:xfrm>
              <a:off x="4320" y="2784"/>
              <a:ext cx="10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透光率传感器</a:t>
              </a:r>
            </a:p>
          </p:txBody>
        </p:sp>
        <p:pic>
          <p:nvPicPr>
            <p:cNvPr id="56337" name="Picture 33">
              <a:extLst>
                <a:ext uri="{FF2B5EF4-FFF2-40B4-BE49-F238E27FC236}">
                  <a16:creationId xmlns:a16="http://schemas.microsoft.com/office/drawing/2014/main" id="{30CA05A1-ACFD-430C-A830-C2B66F25FA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05" y="1632"/>
              <a:ext cx="1023" cy="1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18" name="Group 39">
            <a:extLst>
              <a:ext uri="{FF2B5EF4-FFF2-40B4-BE49-F238E27FC236}">
                <a16:creationId xmlns:a16="http://schemas.microsoft.com/office/drawing/2014/main" id="{9EE067DF-9D65-4F14-83A0-DD4655FECBF3}"/>
              </a:ext>
            </a:extLst>
          </p:cNvPr>
          <p:cNvGrpSpPr>
            <a:grpSpLocks/>
          </p:cNvGrpSpPr>
          <p:nvPr/>
        </p:nvGrpSpPr>
        <p:grpSpPr bwMode="auto">
          <a:xfrm>
            <a:off x="4697413" y="4859338"/>
            <a:ext cx="3736975" cy="1633537"/>
            <a:chOff x="2959" y="3061"/>
            <a:chExt cx="2354" cy="1029"/>
          </a:xfrm>
        </p:grpSpPr>
        <p:sp>
          <p:nvSpPr>
            <p:cNvPr id="56332" name="Rectangle 27">
              <a:extLst>
                <a:ext uri="{FF2B5EF4-FFF2-40B4-BE49-F238E27FC236}">
                  <a16:creationId xmlns:a16="http://schemas.microsoft.com/office/drawing/2014/main" id="{583C0FB1-2501-4552-9924-C00C5BBE821F}"/>
                </a:ext>
              </a:extLst>
            </p:cNvPr>
            <p:cNvSpPr>
              <a:spLocks noChangeArrowheads="1"/>
            </p:cNvSpPr>
            <p:nvPr/>
          </p:nvSpPr>
          <p:spPr bwMode="auto">
            <a:xfrm>
              <a:off x="2959" y="3840"/>
              <a:ext cx="1073"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温湿度传感器</a:t>
              </a:r>
            </a:p>
          </p:txBody>
        </p:sp>
        <p:sp>
          <p:nvSpPr>
            <p:cNvPr id="56333" name="Rectangle 30">
              <a:extLst>
                <a:ext uri="{FF2B5EF4-FFF2-40B4-BE49-F238E27FC236}">
                  <a16:creationId xmlns:a16="http://schemas.microsoft.com/office/drawing/2014/main" id="{86571108-94D9-4172-8DE0-28BBB9B2EB72}"/>
                </a:ext>
              </a:extLst>
            </p:cNvPr>
            <p:cNvSpPr>
              <a:spLocks noChangeArrowheads="1"/>
            </p:cNvSpPr>
            <p:nvPr/>
          </p:nvSpPr>
          <p:spPr bwMode="auto">
            <a:xfrm>
              <a:off x="4368" y="3840"/>
              <a:ext cx="9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000066"/>
                  </a:solidFill>
                  <a:latin typeface="Times New Roman" panose="02020603050405020304" pitchFamily="18" charset="0"/>
                </a:rPr>
                <a:t>温度传感器</a:t>
              </a:r>
            </a:p>
          </p:txBody>
        </p:sp>
        <p:pic>
          <p:nvPicPr>
            <p:cNvPr id="56334" name="Picture 34">
              <a:extLst>
                <a:ext uri="{FF2B5EF4-FFF2-40B4-BE49-F238E27FC236}">
                  <a16:creationId xmlns:a16="http://schemas.microsoft.com/office/drawing/2014/main" id="{DCE9B6E7-1655-4BE1-88FB-3EFCCA250B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24" y="3061"/>
              <a:ext cx="912" cy="8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6335" name="Picture 35">
              <a:extLst>
                <a:ext uri="{FF2B5EF4-FFF2-40B4-BE49-F238E27FC236}">
                  <a16:creationId xmlns:a16="http://schemas.microsoft.com/office/drawing/2014/main" id="{ABA19EFF-982D-4626-A370-E1250F0C4D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72" y="3112"/>
              <a:ext cx="1041" cy="7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51885461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346" name="图片 22">
            <a:extLst>
              <a:ext uri="{FF2B5EF4-FFF2-40B4-BE49-F238E27FC236}">
                <a16:creationId xmlns:a16="http://schemas.microsoft.com/office/drawing/2014/main" id="{69D73EC6-3715-490E-9B16-95CC298727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4003675"/>
            <a:ext cx="35242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7" name="图片 21">
            <a:extLst>
              <a:ext uri="{FF2B5EF4-FFF2-40B4-BE49-F238E27FC236}">
                <a16:creationId xmlns:a16="http://schemas.microsoft.com/office/drawing/2014/main" id="{6CA88725-C1E4-422A-9A6D-FA0CC4353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50" y="1250950"/>
            <a:ext cx="4316413" cy="2465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348" name="图片 19">
            <a:extLst>
              <a:ext uri="{FF2B5EF4-FFF2-40B4-BE49-F238E27FC236}">
                <a16:creationId xmlns:a16="http://schemas.microsoft.com/office/drawing/2014/main" id="{C352E1F2-471C-48DA-A2FE-DCF71F8D32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863" y="1250950"/>
            <a:ext cx="38576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349" name="Rectangle 2">
            <a:extLst>
              <a:ext uri="{FF2B5EF4-FFF2-40B4-BE49-F238E27FC236}">
                <a16:creationId xmlns:a16="http://schemas.microsoft.com/office/drawing/2014/main" id="{921456B7-1142-4110-A225-F7B7121657BD}"/>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57350" name="Rectangle 3">
            <a:extLst>
              <a:ext uri="{FF2B5EF4-FFF2-40B4-BE49-F238E27FC236}">
                <a16:creationId xmlns:a16="http://schemas.microsoft.com/office/drawing/2014/main" id="{6E2FE997-343E-4A11-824D-DD01B666C88D}"/>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2BA389B6-2AB5-4AEB-B022-FC7C6A63B267}"/>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3.</a:t>
            </a:r>
            <a:r>
              <a:rPr lang="zh-CN" altLang="en-US" kern="0" dirty="0">
                <a:latin typeface="黑体" pitchFamily="2" charset="-122"/>
                <a:ea typeface="黑体" pitchFamily="2" charset="-122"/>
                <a:cs typeface="宋体" charset="-122"/>
              </a:rPr>
              <a:t>测试技术的工程应用</a:t>
            </a:r>
          </a:p>
        </p:txBody>
      </p:sp>
      <p:sp>
        <p:nvSpPr>
          <p:cNvPr id="57352" name="Rectangle 10">
            <a:extLst>
              <a:ext uri="{FF2B5EF4-FFF2-40B4-BE49-F238E27FC236}">
                <a16:creationId xmlns:a16="http://schemas.microsoft.com/office/drawing/2014/main" id="{3ABAB876-1800-453A-8366-F4C866241B23}"/>
              </a:ext>
            </a:extLst>
          </p:cNvPr>
          <p:cNvSpPr>
            <a:spLocks noChangeArrowheads="1"/>
          </p:cNvSpPr>
          <p:nvPr/>
        </p:nvSpPr>
        <p:spPr bwMode="auto">
          <a:xfrm>
            <a:off x="107950" y="785813"/>
            <a:ext cx="50292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(5) </a:t>
            </a:r>
            <a:r>
              <a:rPr kumimoji="1" lang="zh-CN" altLang="en-US" sz="2800" b="1">
                <a:solidFill>
                  <a:srgbClr val="000066"/>
                </a:solidFill>
                <a:latin typeface="Times New Roman" panose="02020603050405020304" pitchFamily="18" charset="0"/>
              </a:rPr>
              <a:t>其它应用</a:t>
            </a:r>
            <a:r>
              <a:rPr kumimoji="1" lang="zh-CN" altLang="en-US" sz="2800">
                <a:solidFill>
                  <a:srgbClr val="000066"/>
                </a:solidFill>
                <a:latin typeface="Times New Roman" panose="02020603050405020304" pitchFamily="18" charset="0"/>
              </a:rPr>
              <a:t> </a:t>
            </a:r>
          </a:p>
        </p:txBody>
      </p:sp>
      <p:sp>
        <p:nvSpPr>
          <p:cNvPr id="57353" name="Text Box 34">
            <a:extLst>
              <a:ext uri="{FF2B5EF4-FFF2-40B4-BE49-F238E27FC236}">
                <a16:creationId xmlns:a16="http://schemas.microsoft.com/office/drawing/2014/main" id="{00EF6E2D-852A-4B4D-8CD2-B1E0E2EDC894}"/>
              </a:ext>
            </a:extLst>
          </p:cNvPr>
          <p:cNvSpPr txBox="1">
            <a:spLocks noChangeArrowheads="1"/>
          </p:cNvSpPr>
          <p:nvPr/>
        </p:nvSpPr>
        <p:spPr bwMode="auto">
          <a:xfrm>
            <a:off x="609600" y="1295400"/>
            <a:ext cx="7620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航天</a:t>
            </a:r>
          </a:p>
        </p:txBody>
      </p:sp>
      <p:sp>
        <p:nvSpPr>
          <p:cNvPr id="57354" name="Text Box 36">
            <a:extLst>
              <a:ext uri="{FF2B5EF4-FFF2-40B4-BE49-F238E27FC236}">
                <a16:creationId xmlns:a16="http://schemas.microsoft.com/office/drawing/2014/main" id="{03E6F56B-B4E4-41A6-8A28-E32353AEF3E1}"/>
              </a:ext>
            </a:extLst>
          </p:cNvPr>
          <p:cNvSpPr txBox="1">
            <a:spLocks noChangeArrowheads="1"/>
          </p:cNvSpPr>
          <p:nvPr/>
        </p:nvSpPr>
        <p:spPr bwMode="auto">
          <a:xfrm>
            <a:off x="4648200" y="1295400"/>
            <a:ext cx="7620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农业</a:t>
            </a:r>
          </a:p>
        </p:txBody>
      </p:sp>
      <p:sp>
        <p:nvSpPr>
          <p:cNvPr id="57355" name="Text Box 39">
            <a:extLst>
              <a:ext uri="{FF2B5EF4-FFF2-40B4-BE49-F238E27FC236}">
                <a16:creationId xmlns:a16="http://schemas.microsoft.com/office/drawing/2014/main" id="{D62FE0DF-16A2-4F09-BE93-528C642EB476}"/>
              </a:ext>
            </a:extLst>
          </p:cNvPr>
          <p:cNvSpPr txBox="1">
            <a:spLocks noChangeArrowheads="1"/>
          </p:cNvSpPr>
          <p:nvPr/>
        </p:nvSpPr>
        <p:spPr bwMode="auto">
          <a:xfrm>
            <a:off x="609600" y="4189413"/>
            <a:ext cx="7620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军事</a:t>
            </a:r>
          </a:p>
        </p:txBody>
      </p:sp>
      <p:sp>
        <p:nvSpPr>
          <p:cNvPr id="57356" name="Text Box 42">
            <a:extLst>
              <a:ext uri="{FF2B5EF4-FFF2-40B4-BE49-F238E27FC236}">
                <a16:creationId xmlns:a16="http://schemas.microsoft.com/office/drawing/2014/main" id="{EA5EA7BB-DE25-46B8-8841-52F36B64AAE8}"/>
              </a:ext>
            </a:extLst>
          </p:cNvPr>
          <p:cNvSpPr txBox="1">
            <a:spLocks noChangeArrowheads="1"/>
          </p:cNvSpPr>
          <p:nvPr/>
        </p:nvSpPr>
        <p:spPr bwMode="auto">
          <a:xfrm>
            <a:off x="4648200" y="4038600"/>
            <a:ext cx="762000" cy="406400"/>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医学</a:t>
            </a:r>
          </a:p>
        </p:txBody>
      </p:sp>
      <p:pic>
        <p:nvPicPr>
          <p:cNvPr id="57357" name="图片 4">
            <a:extLst>
              <a:ext uri="{FF2B5EF4-FFF2-40B4-BE49-F238E27FC236}">
                <a16:creationId xmlns:a16="http://schemas.microsoft.com/office/drawing/2014/main" id="{CBCAB56D-441E-47D0-95F7-CDAF1301371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4586288"/>
            <a:ext cx="3419475" cy="209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23816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F41DC7E5-1ABF-4359-BD0E-CC36FAD149E3}"/>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64515" name="Rectangle 3">
            <a:extLst>
              <a:ext uri="{FF2B5EF4-FFF2-40B4-BE49-F238E27FC236}">
                <a16:creationId xmlns:a16="http://schemas.microsoft.com/office/drawing/2014/main" id="{0ED3AA99-8F74-464D-B19A-B216CCB2B16D}"/>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500DD9CB-9ED3-4CDE-AE62-1147311ED229}"/>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4.</a:t>
            </a:r>
            <a:r>
              <a:rPr lang="zh-CN" altLang="en-US" kern="0" dirty="0">
                <a:solidFill>
                  <a:schemeClr val="tx1"/>
                </a:solidFill>
                <a:latin typeface="黑体" pitchFamily="2" charset="-122"/>
                <a:ea typeface="黑体" pitchFamily="2" charset="-122"/>
                <a:cs typeface="宋体" charset="-122"/>
              </a:rPr>
              <a:t>测试技术的发展趋势</a:t>
            </a:r>
          </a:p>
        </p:txBody>
      </p:sp>
      <p:sp>
        <p:nvSpPr>
          <p:cNvPr id="64517" name="Rectangle 5">
            <a:extLst>
              <a:ext uri="{FF2B5EF4-FFF2-40B4-BE49-F238E27FC236}">
                <a16:creationId xmlns:a16="http://schemas.microsoft.com/office/drawing/2014/main" id="{042A03BD-FD33-445D-98DE-4F003AD572DE}"/>
              </a:ext>
            </a:extLst>
          </p:cNvPr>
          <p:cNvSpPr>
            <a:spLocks noChangeArrowheads="1"/>
          </p:cNvSpPr>
          <p:nvPr/>
        </p:nvSpPr>
        <p:spPr bwMode="auto">
          <a:xfrm>
            <a:off x="304800" y="1004888"/>
            <a:ext cx="5283200" cy="89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(1)</a:t>
            </a:r>
            <a:r>
              <a:rPr kumimoji="1" lang="zh-CN" altLang="en-US" sz="2800" b="1">
                <a:solidFill>
                  <a:srgbClr val="000066"/>
                </a:solidFill>
                <a:latin typeface="Times New Roman" panose="02020603050405020304" pitchFamily="18" charset="0"/>
              </a:rPr>
              <a:t>测试方法的发展</a:t>
            </a:r>
          </a:p>
          <a:p>
            <a:pPr eaLnBrk="1" hangingPunct="1">
              <a:spcBef>
                <a:spcPct val="0"/>
              </a:spcBef>
              <a:buFontTx/>
              <a:buNone/>
            </a:pPr>
            <a:endParaRPr kumimoji="1" lang="zh-CN" altLang="en-US" sz="2400" b="1">
              <a:solidFill>
                <a:srgbClr val="000066"/>
              </a:solidFill>
              <a:latin typeface="Times New Roman" panose="02020603050405020304" pitchFamily="18" charset="0"/>
            </a:endParaRPr>
          </a:p>
        </p:txBody>
      </p:sp>
      <p:sp>
        <p:nvSpPr>
          <p:cNvPr id="64518" name="TextBox 17">
            <a:extLst>
              <a:ext uri="{FF2B5EF4-FFF2-40B4-BE49-F238E27FC236}">
                <a16:creationId xmlns:a16="http://schemas.microsoft.com/office/drawing/2014/main" id="{5746379C-2C8A-4287-881B-FE002ACD2F2F}"/>
              </a:ext>
            </a:extLst>
          </p:cNvPr>
          <p:cNvSpPr txBox="1">
            <a:spLocks noChangeArrowheads="1"/>
          </p:cNvSpPr>
          <p:nvPr/>
        </p:nvSpPr>
        <p:spPr bwMode="auto">
          <a:xfrm>
            <a:off x="866775" y="4221163"/>
            <a:ext cx="655161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latin typeface="Times New Roman" panose="02020603050405020304" pitchFamily="18" charset="0"/>
              </a:rPr>
              <a:t>例如：长度测量、温度测试</a:t>
            </a:r>
          </a:p>
        </p:txBody>
      </p:sp>
      <p:grpSp>
        <p:nvGrpSpPr>
          <p:cNvPr id="64519" name="组合 11">
            <a:extLst>
              <a:ext uri="{FF2B5EF4-FFF2-40B4-BE49-F238E27FC236}">
                <a16:creationId xmlns:a16="http://schemas.microsoft.com/office/drawing/2014/main" id="{16AB89BE-71D6-42FD-9E2D-C684E29965AA}"/>
              </a:ext>
            </a:extLst>
          </p:cNvPr>
          <p:cNvGrpSpPr>
            <a:grpSpLocks/>
          </p:cNvGrpSpPr>
          <p:nvPr/>
        </p:nvGrpSpPr>
        <p:grpSpPr bwMode="auto">
          <a:xfrm>
            <a:off x="866775" y="2770188"/>
            <a:ext cx="1150938" cy="830262"/>
            <a:chOff x="747666" y="2852936"/>
            <a:chExt cx="1152128" cy="830997"/>
          </a:xfrm>
        </p:grpSpPr>
        <p:sp>
          <p:nvSpPr>
            <p:cNvPr id="64536" name="圆角矩形 6">
              <a:extLst>
                <a:ext uri="{FF2B5EF4-FFF2-40B4-BE49-F238E27FC236}">
                  <a16:creationId xmlns:a16="http://schemas.microsoft.com/office/drawing/2014/main" id="{52AC87D1-BA39-4846-BCCB-E0A1E79F4E71}"/>
                </a:ext>
              </a:extLst>
            </p:cNvPr>
            <p:cNvSpPr>
              <a:spLocks noChangeArrowheads="1"/>
            </p:cNvSpPr>
            <p:nvPr/>
          </p:nvSpPr>
          <p:spPr bwMode="auto">
            <a:xfrm>
              <a:off x="747666" y="2852936"/>
              <a:ext cx="1152128" cy="830997"/>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sp>
          <p:nvSpPr>
            <p:cNvPr id="64537" name="TextBox 1">
              <a:extLst>
                <a:ext uri="{FF2B5EF4-FFF2-40B4-BE49-F238E27FC236}">
                  <a16:creationId xmlns:a16="http://schemas.microsoft.com/office/drawing/2014/main" id="{47F31924-F880-4626-8F62-2DC1A8D00A7A}"/>
                </a:ext>
              </a:extLst>
            </p:cNvPr>
            <p:cNvSpPr txBox="1">
              <a:spLocks noChangeArrowheads="1"/>
            </p:cNvSpPr>
            <p:nvPr/>
          </p:nvSpPr>
          <p:spPr bwMode="auto">
            <a:xfrm>
              <a:off x="747666" y="2852936"/>
              <a:ext cx="1152128"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Times New Roman" panose="02020603050405020304" pitchFamily="18" charset="0"/>
                </a:rPr>
                <a:t>简单的测试</a:t>
              </a:r>
              <a:endParaRPr kumimoji="1" lang="zh-CN" altLang="en-US" sz="2400">
                <a:latin typeface="Times New Roman" panose="02020603050405020304" pitchFamily="18" charset="0"/>
              </a:endParaRPr>
            </a:p>
          </p:txBody>
        </p:sp>
      </p:grpSp>
      <p:grpSp>
        <p:nvGrpSpPr>
          <p:cNvPr id="64520" name="组合 12">
            <a:extLst>
              <a:ext uri="{FF2B5EF4-FFF2-40B4-BE49-F238E27FC236}">
                <a16:creationId xmlns:a16="http://schemas.microsoft.com/office/drawing/2014/main" id="{71892E9D-AAC1-4629-83BA-77606F986310}"/>
              </a:ext>
            </a:extLst>
          </p:cNvPr>
          <p:cNvGrpSpPr>
            <a:grpSpLocks/>
          </p:cNvGrpSpPr>
          <p:nvPr/>
        </p:nvGrpSpPr>
        <p:grpSpPr bwMode="auto">
          <a:xfrm>
            <a:off x="2565400" y="2770188"/>
            <a:ext cx="960438" cy="830262"/>
            <a:chOff x="2521416" y="2852936"/>
            <a:chExt cx="959710" cy="830997"/>
          </a:xfrm>
        </p:grpSpPr>
        <p:sp>
          <p:nvSpPr>
            <p:cNvPr id="64534" name="圆角矩形 7">
              <a:extLst>
                <a:ext uri="{FF2B5EF4-FFF2-40B4-BE49-F238E27FC236}">
                  <a16:creationId xmlns:a16="http://schemas.microsoft.com/office/drawing/2014/main" id="{B2770554-AAEE-4DE3-9A8A-2F8542712EC0}"/>
                </a:ext>
              </a:extLst>
            </p:cNvPr>
            <p:cNvSpPr>
              <a:spLocks noChangeArrowheads="1"/>
            </p:cNvSpPr>
            <p:nvPr/>
          </p:nvSpPr>
          <p:spPr bwMode="auto">
            <a:xfrm>
              <a:off x="2521416" y="2852936"/>
              <a:ext cx="959710" cy="830997"/>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sp>
          <p:nvSpPr>
            <p:cNvPr id="64535" name="矩形 2">
              <a:extLst>
                <a:ext uri="{FF2B5EF4-FFF2-40B4-BE49-F238E27FC236}">
                  <a16:creationId xmlns:a16="http://schemas.microsoft.com/office/drawing/2014/main" id="{A967B148-5B58-4A5F-9EDD-3F69C008E25B}"/>
                </a:ext>
              </a:extLst>
            </p:cNvPr>
            <p:cNvSpPr>
              <a:spLocks noChangeArrowheads="1"/>
            </p:cNvSpPr>
            <p:nvPr/>
          </p:nvSpPr>
          <p:spPr bwMode="auto">
            <a:xfrm>
              <a:off x="2521416" y="2852936"/>
              <a:ext cx="95971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Times New Roman" panose="02020603050405020304" pitchFamily="18" charset="0"/>
                </a:rPr>
                <a:t>模拟测试</a:t>
              </a:r>
              <a:endParaRPr kumimoji="1" lang="zh-CN" altLang="en-US" sz="2400">
                <a:latin typeface="Times New Roman" panose="02020603050405020304" pitchFamily="18" charset="0"/>
              </a:endParaRPr>
            </a:p>
          </p:txBody>
        </p:sp>
      </p:grpSp>
      <p:grpSp>
        <p:nvGrpSpPr>
          <p:cNvPr id="64521" name="组合 13">
            <a:extLst>
              <a:ext uri="{FF2B5EF4-FFF2-40B4-BE49-F238E27FC236}">
                <a16:creationId xmlns:a16="http://schemas.microsoft.com/office/drawing/2014/main" id="{6DE2E0DE-E552-4E11-A966-523DB5A7E269}"/>
              </a:ext>
            </a:extLst>
          </p:cNvPr>
          <p:cNvGrpSpPr>
            <a:grpSpLocks/>
          </p:cNvGrpSpPr>
          <p:nvPr/>
        </p:nvGrpSpPr>
        <p:grpSpPr bwMode="auto">
          <a:xfrm>
            <a:off x="4073525" y="2770188"/>
            <a:ext cx="965200" cy="914400"/>
            <a:chOff x="4131787" y="2852936"/>
            <a:chExt cx="966058" cy="914400"/>
          </a:xfrm>
        </p:grpSpPr>
        <p:sp>
          <p:nvSpPr>
            <p:cNvPr id="64532" name="圆角矩形 8">
              <a:extLst>
                <a:ext uri="{FF2B5EF4-FFF2-40B4-BE49-F238E27FC236}">
                  <a16:creationId xmlns:a16="http://schemas.microsoft.com/office/drawing/2014/main" id="{8D7989F8-26E9-467B-B373-C6482A2B158D}"/>
                </a:ext>
              </a:extLst>
            </p:cNvPr>
            <p:cNvSpPr>
              <a:spLocks noChangeArrowheads="1"/>
            </p:cNvSpPr>
            <p:nvPr/>
          </p:nvSpPr>
          <p:spPr bwMode="auto">
            <a:xfrm>
              <a:off x="4183445" y="2852936"/>
              <a:ext cx="914400" cy="914400"/>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sp>
          <p:nvSpPr>
            <p:cNvPr id="64533" name="矩形 3">
              <a:extLst>
                <a:ext uri="{FF2B5EF4-FFF2-40B4-BE49-F238E27FC236}">
                  <a16:creationId xmlns:a16="http://schemas.microsoft.com/office/drawing/2014/main" id="{4D26B413-502D-4412-9F2F-5D015C0CF0F2}"/>
                </a:ext>
              </a:extLst>
            </p:cNvPr>
            <p:cNvSpPr>
              <a:spLocks noChangeArrowheads="1"/>
            </p:cNvSpPr>
            <p:nvPr/>
          </p:nvSpPr>
          <p:spPr bwMode="auto">
            <a:xfrm>
              <a:off x="4131787" y="2852936"/>
              <a:ext cx="923064"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Times New Roman" panose="02020603050405020304" pitchFamily="18" charset="0"/>
                </a:rPr>
                <a:t>数字测试</a:t>
              </a:r>
              <a:endParaRPr kumimoji="1" lang="zh-CN" altLang="en-US" sz="2400">
                <a:latin typeface="Times New Roman" panose="02020603050405020304" pitchFamily="18" charset="0"/>
              </a:endParaRPr>
            </a:p>
          </p:txBody>
        </p:sp>
      </p:grpSp>
      <p:grpSp>
        <p:nvGrpSpPr>
          <p:cNvPr id="64522" name="组合 14">
            <a:extLst>
              <a:ext uri="{FF2B5EF4-FFF2-40B4-BE49-F238E27FC236}">
                <a16:creationId xmlns:a16="http://schemas.microsoft.com/office/drawing/2014/main" id="{F59AD270-0367-4C53-AD0D-4AB29C7C248D}"/>
              </a:ext>
            </a:extLst>
          </p:cNvPr>
          <p:cNvGrpSpPr>
            <a:grpSpLocks/>
          </p:cNvGrpSpPr>
          <p:nvPr/>
        </p:nvGrpSpPr>
        <p:grpSpPr bwMode="auto">
          <a:xfrm>
            <a:off x="5588000" y="2770188"/>
            <a:ext cx="1125538" cy="914400"/>
            <a:chOff x="5702922" y="2852936"/>
            <a:chExt cx="1126580" cy="914400"/>
          </a:xfrm>
        </p:grpSpPr>
        <p:sp>
          <p:nvSpPr>
            <p:cNvPr id="64530" name="圆角矩形 9">
              <a:extLst>
                <a:ext uri="{FF2B5EF4-FFF2-40B4-BE49-F238E27FC236}">
                  <a16:creationId xmlns:a16="http://schemas.microsoft.com/office/drawing/2014/main" id="{4A4C7690-446D-4C4B-913B-F3011DDC0F94}"/>
                </a:ext>
              </a:extLst>
            </p:cNvPr>
            <p:cNvSpPr>
              <a:spLocks noChangeArrowheads="1"/>
            </p:cNvSpPr>
            <p:nvPr/>
          </p:nvSpPr>
          <p:spPr bwMode="auto">
            <a:xfrm>
              <a:off x="5702922" y="2852936"/>
              <a:ext cx="1126579" cy="914400"/>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sp>
          <p:nvSpPr>
            <p:cNvPr id="64531" name="矩形 4">
              <a:extLst>
                <a:ext uri="{FF2B5EF4-FFF2-40B4-BE49-F238E27FC236}">
                  <a16:creationId xmlns:a16="http://schemas.microsoft.com/office/drawing/2014/main" id="{850511E0-85EF-4D2D-9B25-D85832D3F461}"/>
                </a:ext>
              </a:extLst>
            </p:cNvPr>
            <p:cNvSpPr>
              <a:spLocks noChangeArrowheads="1"/>
            </p:cNvSpPr>
            <p:nvPr/>
          </p:nvSpPr>
          <p:spPr bwMode="auto">
            <a:xfrm>
              <a:off x="5702923" y="2852936"/>
              <a:ext cx="1126579"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Times New Roman" panose="02020603050405020304" pitchFamily="18" charset="0"/>
                </a:rPr>
                <a:t>网络化测试</a:t>
              </a:r>
              <a:endParaRPr kumimoji="1" lang="zh-CN" altLang="en-US" sz="2400">
                <a:latin typeface="Times New Roman" panose="02020603050405020304" pitchFamily="18" charset="0"/>
              </a:endParaRPr>
            </a:p>
          </p:txBody>
        </p:sp>
      </p:grpSp>
      <p:grpSp>
        <p:nvGrpSpPr>
          <p:cNvPr id="64523" name="组合 15">
            <a:extLst>
              <a:ext uri="{FF2B5EF4-FFF2-40B4-BE49-F238E27FC236}">
                <a16:creationId xmlns:a16="http://schemas.microsoft.com/office/drawing/2014/main" id="{3EEADDAC-F628-4A43-91D9-C8A6ADDB1A8B}"/>
              </a:ext>
            </a:extLst>
          </p:cNvPr>
          <p:cNvGrpSpPr>
            <a:grpSpLocks/>
          </p:cNvGrpSpPr>
          <p:nvPr/>
        </p:nvGrpSpPr>
        <p:grpSpPr bwMode="auto">
          <a:xfrm>
            <a:off x="7261225" y="2770188"/>
            <a:ext cx="1223963" cy="914400"/>
            <a:chOff x="7143083" y="2852936"/>
            <a:chExt cx="1224136" cy="914400"/>
          </a:xfrm>
        </p:grpSpPr>
        <p:sp>
          <p:nvSpPr>
            <p:cNvPr id="64528" name="圆角矩形 10">
              <a:extLst>
                <a:ext uri="{FF2B5EF4-FFF2-40B4-BE49-F238E27FC236}">
                  <a16:creationId xmlns:a16="http://schemas.microsoft.com/office/drawing/2014/main" id="{EA3F2F46-6436-4F3C-9E7A-A034BA02DBD5}"/>
                </a:ext>
              </a:extLst>
            </p:cNvPr>
            <p:cNvSpPr>
              <a:spLocks noChangeArrowheads="1"/>
            </p:cNvSpPr>
            <p:nvPr/>
          </p:nvSpPr>
          <p:spPr bwMode="auto">
            <a:xfrm>
              <a:off x="7143083" y="2852936"/>
              <a:ext cx="1224135" cy="914400"/>
            </a:xfrm>
            <a:prstGeom prst="roundRect">
              <a:avLst>
                <a:gd name="adj" fmla="val 1666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kumimoji="1" lang="zh-CN" altLang="en-US" sz="2400">
                <a:latin typeface="Times New Roman" panose="02020603050405020304" pitchFamily="18" charset="0"/>
              </a:endParaRPr>
            </a:p>
          </p:txBody>
        </p:sp>
        <p:sp>
          <p:nvSpPr>
            <p:cNvPr id="64529" name="矩形 5">
              <a:extLst>
                <a:ext uri="{FF2B5EF4-FFF2-40B4-BE49-F238E27FC236}">
                  <a16:creationId xmlns:a16="http://schemas.microsoft.com/office/drawing/2014/main" id="{6D143D8C-33D4-4E71-9822-4B22A5EE53F7}"/>
                </a:ext>
              </a:extLst>
            </p:cNvPr>
            <p:cNvSpPr>
              <a:spLocks noChangeArrowheads="1"/>
            </p:cNvSpPr>
            <p:nvPr/>
          </p:nvSpPr>
          <p:spPr bwMode="auto">
            <a:xfrm>
              <a:off x="7143083" y="2852936"/>
              <a:ext cx="1224136"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1" lang="zh-CN" altLang="en-US" sz="2400" b="1">
                  <a:latin typeface="Times New Roman" panose="02020603050405020304" pitchFamily="18" charset="0"/>
                </a:rPr>
                <a:t>智能化测试</a:t>
              </a:r>
            </a:p>
          </p:txBody>
        </p:sp>
      </p:grpSp>
      <p:sp>
        <p:nvSpPr>
          <p:cNvPr id="64524" name="右箭头 16">
            <a:extLst>
              <a:ext uri="{FF2B5EF4-FFF2-40B4-BE49-F238E27FC236}">
                <a16:creationId xmlns:a16="http://schemas.microsoft.com/office/drawing/2014/main" id="{27CD60A1-DF2F-4114-911A-4A51A71DDA98}"/>
              </a:ext>
            </a:extLst>
          </p:cNvPr>
          <p:cNvSpPr>
            <a:spLocks noChangeArrowheads="1"/>
          </p:cNvSpPr>
          <p:nvPr/>
        </p:nvSpPr>
        <p:spPr bwMode="auto">
          <a:xfrm>
            <a:off x="2017713" y="3135313"/>
            <a:ext cx="547687" cy="144462"/>
          </a:xfrm>
          <a:prstGeom prst="rightArrow">
            <a:avLst>
              <a:gd name="adj1" fmla="val 50000"/>
              <a:gd name="adj2" fmla="val 50128"/>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
        <p:nvSpPr>
          <p:cNvPr id="64525" name="右箭头 17">
            <a:extLst>
              <a:ext uri="{FF2B5EF4-FFF2-40B4-BE49-F238E27FC236}">
                <a16:creationId xmlns:a16="http://schemas.microsoft.com/office/drawing/2014/main" id="{B24974EF-D05E-4BE4-A50C-B9D7C1C0C0C4}"/>
              </a:ext>
            </a:extLst>
          </p:cNvPr>
          <p:cNvSpPr>
            <a:spLocks noChangeArrowheads="1"/>
          </p:cNvSpPr>
          <p:nvPr/>
        </p:nvSpPr>
        <p:spPr bwMode="auto">
          <a:xfrm>
            <a:off x="3525838" y="3127375"/>
            <a:ext cx="598487" cy="141288"/>
          </a:xfrm>
          <a:prstGeom prst="rightArrow">
            <a:avLst>
              <a:gd name="adj1" fmla="val 50000"/>
              <a:gd name="adj2" fmla="val 49753"/>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
        <p:nvSpPr>
          <p:cNvPr id="64526" name="右箭头 25">
            <a:extLst>
              <a:ext uri="{FF2B5EF4-FFF2-40B4-BE49-F238E27FC236}">
                <a16:creationId xmlns:a16="http://schemas.microsoft.com/office/drawing/2014/main" id="{1E004E7F-4A60-4C76-A664-4D73B89E1746}"/>
              </a:ext>
            </a:extLst>
          </p:cNvPr>
          <p:cNvSpPr>
            <a:spLocks noChangeArrowheads="1"/>
          </p:cNvSpPr>
          <p:nvPr/>
        </p:nvSpPr>
        <p:spPr bwMode="auto">
          <a:xfrm>
            <a:off x="5032375" y="3175000"/>
            <a:ext cx="555625" cy="141288"/>
          </a:xfrm>
          <a:prstGeom prst="rightArrow">
            <a:avLst>
              <a:gd name="adj1" fmla="val 50000"/>
              <a:gd name="adj2" fmla="val 49904"/>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
        <p:nvSpPr>
          <p:cNvPr id="64527" name="右箭头 26">
            <a:extLst>
              <a:ext uri="{FF2B5EF4-FFF2-40B4-BE49-F238E27FC236}">
                <a16:creationId xmlns:a16="http://schemas.microsoft.com/office/drawing/2014/main" id="{7EC9EF5B-FCE2-4E44-A3DE-1F93C86E3C48}"/>
              </a:ext>
            </a:extLst>
          </p:cNvPr>
          <p:cNvSpPr>
            <a:spLocks noChangeArrowheads="1"/>
          </p:cNvSpPr>
          <p:nvPr/>
        </p:nvSpPr>
        <p:spPr bwMode="auto">
          <a:xfrm>
            <a:off x="6713538" y="3184525"/>
            <a:ext cx="547687" cy="141288"/>
          </a:xfrm>
          <a:prstGeom prst="rightArrow">
            <a:avLst>
              <a:gd name="adj1" fmla="val 50000"/>
              <a:gd name="adj2" fmla="val 49837"/>
            </a:avLst>
          </a:prstGeom>
          <a:solidFill>
            <a:schemeClr val="accent1"/>
          </a:solidFill>
          <a:ln w="9525" algn="ctr">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3">
            <a:extLst>
              <a:ext uri="{FF2B5EF4-FFF2-40B4-BE49-F238E27FC236}">
                <a16:creationId xmlns:a16="http://schemas.microsoft.com/office/drawing/2014/main" id="{9D97938E-A3D6-4C3C-8700-C566487F602D}"/>
              </a:ext>
            </a:extLst>
          </p:cNvPr>
          <p:cNvSpPr>
            <a:spLocks noGrp="1" noChangeArrowheads="1"/>
          </p:cNvSpPr>
          <p:nvPr>
            <p:ph type="body" idx="1"/>
          </p:nvPr>
        </p:nvSpPr>
        <p:spPr>
          <a:xfrm>
            <a:off x="395536" y="1916832"/>
            <a:ext cx="8229600" cy="1108075"/>
          </a:xfrm>
        </p:spPr>
        <p:txBody>
          <a:bodyPr/>
          <a:lstStyle/>
          <a:p>
            <a:pPr eaLnBrk="1" hangingPunct="1">
              <a:lnSpc>
                <a:spcPct val="150000"/>
              </a:lnSpc>
            </a:pPr>
            <a:r>
              <a:rPr lang="zh-CN" altLang="zh-CN" sz="2800" b="1" dirty="0">
                <a:solidFill>
                  <a:srgbClr val="000000"/>
                </a:solidFill>
                <a:effectLst/>
                <a:ea typeface="仿宋" panose="02010609060101010101" pitchFamily="49" charset="-122"/>
                <a:cs typeface="仿宋" panose="02010609060101010101" pitchFamily="49" charset="-122"/>
              </a:rPr>
              <a:t>上世纪六十年代初我国正在全力开展核试验研究工作，核爆炸冲击波参数是评估核试验效果的关键指标，如何准确获取？但由于西方国家的技术封锁，没有现成设备，成为核试验的制约因素，刚从学校出来的林俊德临危受命担任</a:t>
            </a:r>
            <a:r>
              <a:rPr lang="en-US" altLang="zh-CN" sz="2800" b="1" dirty="0">
                <a:solidFill>
                  <a:srgbClr val="000000"/>
                </a:solidFill>
                <a:effectLst/>
                <a:ea typeface="仿宋" panose="02010609060101010101" pitchFamily="49" charset="-122"/>
                <a:cs typeface="仿宋" panose="02010609060101010101" pitchFamily="49" charset="-122"/>
              </a:rPr>
              <a:t>“</a:t>
            </a:r>
            <a:r>
              <a:rPr lang="zh-CN" altLang="zh-CN" sz="2800" b="1" dirty="0">
                <a:solidFill>
                  <a:srgbClr val="000000"/>
                </a:solidFill>
                <a:effectLst/>
                <a:ea typeface="仿宋" panose="02010609060101010101" pitchFamily="49" charset="-122"/>
                <a:cs typeface="仿宋" panose="02010609060101010101" pitchFamily="49" charset="-122"/>
              </a:rPr>
              <a:t>核试验冲击波机测仪器研制小组”组长，与战友们精诚合作研制出了第一台 </a:t>
            </a:r>
            <a:r>
              <a:rPr lang="zh-CN" altLang="zh-CN" sz="2800" b="1" dirty="0">
                <a:solidFill>
                  <a:srgbClr val="FF0000"/>
                </a:solidFill>
                <a:effectLst/>
                <a:ea typeface="仿宋" panose="02010609060101010101" pitchFamily="49" charset="-122"/>
                <a:cs typeface="仿宋" panose="02010609060101010101" pitchFamily="49" charset="-122"/>
              </a:rPr>
              <a:t>“钟表式压力自记仪</a:t>
            </a:r>
            <a:r>
              <a:rPr lang="en-US" altLang="zh-CN" sz="2800" b="1" dirty="0">
                <a:solidFill>
                  <a:srgbClr val="FF0000"/>
                </a:solidFill>
                <a:effectLst/>
                <a:ea typeface="仿宋" panose="02010609060101010101" pitchFamily="49" charset="-122"/>
                <a:cs typeface="仿宋" panose="02010609060101010101" pitchFamily="49" charset="-122"/>
              </a:rPr>
              <a:t>”</a:t>
            </a:r>
            <a:r>
              <a:rPr lang="zh-CN" altLang="zh-CN" sz="2800" b="1" dirty="0">
                <a:solidFill>
                  <a:srgbClr val="000000"/>
                </a:solidFill>
                <a:effectLst/>
                <a:ea typeface="仿宋" panose="02010609060101010101" pitchFamily="49" charset="-122"/>
                <a:cs typeface="仿宋" panose="02010609060101010101" pitchFamily="49" charset="-122"/>
              </a:rPr>
              <a:t>样机。</a:t>
            </a:r>
            <a:endParaRPr lang="zh-CN" altLang="en-US" sz="2800" b="1" dirty="0"/>
          </a:p>
        </p:txBody>
      </p:sp>
      <p:sp>
        <p:nvSpPr>
          <p:cNvPr id="8199" name="Rectangle 7">
            <a:extLst>
              <a:ext uri="{FF2B5EF4-FFF2-40B4-BE49-F238E27FC236}">
                <a16:creationId xmlns:a16="http://schemas.microsoft.com/office/drawing/2014/main" id="{C94767E8-05B7-419C-A140-7F4724096F82}"/>
              </a:ext>
            </a:extLst>
          </p:cNvPr>
          <p:cNvSpPr>
            <a:spLocks noChangeArrowheads="1"/>
          </p:cNvSpPr>
          <p:nvPr/>
        </p:nvSpPr>
        <p:spPr bwMode="auto">
          <a:xfrm>
            <a:off x="107504" y="476672"/>
            <a:ext cx="8229600" cy="949325"/>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304800">
              <a:lnSpc>
                <a:spcPct val="150000"/>
              </a:lnSpc>
              <a:defRPr/>
            </a:pPr>
            <a:r>
              <a:rPr lang="zh-CN" altLang="zh-CN" sz="2400" b="1" kern="0" dirty="0">
                <a:solidFill>
                  <a:srgbClr val="333333"/>
                </a:solidFill>
                <a:latin typeface="+mn-ea"/>
                <a:ea typeface="+mn-ea"/>
                <a:cs typeface="Arial" panose="020B0604020202020204" pitchFamily="34" charset="0"/>
              </a:rPr>
              <a:t>从</a:t>
            </a:r>
            <a:r>
              <a:rPr lang="en-US" altLang="zh-CN" sz="2400" b="1" kern="0" dirty="0">
                <a:solidFill>
                  <a:srgbClr val="333333"/>
                </a:solidFill>
                <a:latin typeface="+mn-ea"/>
                <a:ea typeface="+mn-ea"/>
                <a:cs typeface="Times New Roman" panose="02020603050405020304" pitchFamily="18" charset="0"/>
              </a:rPr>
              <a:t>1964</a:t>
            </a:r>
            <a:r>
              <a:rPr lang="zh-CN" altLang="zh-CN" sz="2400" b="1" kern="0" dirty="0">
                <a:solidFill>
                  <a:srgbClr val="333333"/>
                </a:solidFill>
                <a:latin typeface="+mn-ea"/>
                <a:ea typeface="+mn-ea"/>
                <a:cs typeface="Arial" panose="020B0604020202020204" pitchFamily="34" charset="0"/>
              </a:rPr>
              <a:t>年中国的第一颗原子弹爆炸，到</a:t>
            </a:r>
            <a:r>
              <a:rPr lang="en-US" altLang="zh-CN" sz="2400" b="1" kern="0" dirty="0">
                <a:solidFill>
                  <a:srgbClr val="333333"/>
                </a:solidFill>
                <a:latin typeface="+mn-ea"/>
                <a:ea typeface="+mn-ea"/>
                <a:cs typeface="Times New Roman" panose="02020603050405020304" pitchFamily="18" charset="0"/>
              </a:rPr>
              <a:t>1996</a:t>
            </a:r>
            <a:r>
              <a:rPr lang="zh-CN" altLang="zh-CN" sz="2400" b="1" kern="0" dirty="0">
                <a:solidFill>
                  <a:srgbClr val="333333"/>
                </a:solidFill>
                <a:latin typeface="+mn-ea"/>
                <a:ea typeface="+mn-ea"/>
                <a:cs typeface="Arial" panose="020B0604020202020204" pitchFamily="34" charset="0"/>
              </a:rPr>
              <a:t>年中国进行的最后一次地下核试验，参与了中国的全部</a:t>
            </a:r>
            <a:r>
              <a:rPr lang="en-US" altLang="zh-CN" sz="2400" b="1" kern="0" dirty="0">
                <a:solidFill>
                  <a:srgbClr val="333333"/>
                </a:solidFill>
                <a:latin typeface="+mn-ea"/>
                <a:ea typeface="+mn-ea"/>
                <a:cs typeface="Times New Roman" panose="02020603050405020304" pitchFamily="18" charset="0"/>
              </a:rPr>
              <a:t>45</a:t>
            </a:r>
            <a:r>
              <a:rPr lang="zh-CN" altLang="zh-CN" sz="2400" b="1" kern="0" dirty="0">
                <a:solidFill>
                  <a:srgbClr val="333333"/>
                </a:solidFill>
                <a:latin typeface="+mn-ea"/>
                <a:ea typeface="+mn-ea"/>
                <a:cs typeface="Arial" panose="020B0604020202020204" pitchFamily="34" charset="0"/>
              </a:rPr>
              <a:t>次核试验。</a:t>
            </a:r>
            <a:endParaRPr lang="zh-CN" altLang="zh-CN" sz="2400" b="1" kern="100" dirty="0">
              <a:latin typeface="+mn-ea"/>
              <a:ea typeface="+mn-ea"/>
              <a:cs typeface="Times New Roman" panose="02020603050405020304" pitchFamily="18" charset="0"/>
            </a:endParaRPr>
          </a:p>
        </p:txBody>
      </p:sp>
    </p:spTree>
    <p:extLst>
      <p:ext uri="{BB962C8B-B14F-4D97-AF65-F5344CB8AC3E}">
        <p14:creationId xmlns:p14="http://schemas.microsoft.com/office/powerpoint/2010/main" val="1152064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F537583B-BB69-4A70-8278-D84CCFAB7A2B}"/>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65539" name="Rectangle 3">
            <a:extLst>
              <a:ext uri="{FF2B5EF4-FFF2-40B4-BE49-F238E27FC236}">
                <a16:creationId xmlns:a16="http://schemas.microsoft.com/office/drawing/2014/main" id="{6469B103-B172-481B-80F8-A963F73817C5}"/>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09BF8E49-BAC3-4786-9CFF-3E4125F4E82E}"/>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4.</a:t>
            </a:r>
            <a:r>
              <a:rPr lang="zh-CN" altLang="en-US" kern="0" dirty="0">
                <a:solidFill>
                  <a:schemeClr val="tx1"/>
                </a:solidFill>
                <a:latin typeface="黑体" pitchFamily="2" charset="-122"/>
                <a:ea typeface="黑体" pitchFamily="2" charset="-122"/>
                <a:cs typeface="宋体" charset="-122"/>
              </a:rPr>
              <a:t>测试技术的发展趋势</a:t>
            </a:r>
          </a:p>
        </p:txBody>
      </p:sp>
      <p:sp>
        <p:nvSpPr>
          <p:cNvPr id="65541" name="Rectangle 5">
            <a:extLst>
              <a:ext uri="{FF2B5EF4-FFF2-40B4-BE49-F238E27FC236}">
                <a16:creationId xmlns:a16="http://schemas.microsoft.com/office/drawing/2014/main" id="{92A07E99-F583-4FAB-898E-1F7E71F5CAAA}"/>
              </a:ext>
            </a:extLst>
          </p:cNvPr>
          <p:cNvSpPr>
            <a:spLocks noChangeArrowheads="1"/>
          </p:cNvSpPr>
          <p:nvPr/>
        </p:nvSpPr>
        <p:spPr bwMode="auto">
          <a:xfrm>
            <a:off x="304800" y="1004888"/>
            <a:ext cx="304800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800" b="1">
                <a:solidFill>
                  <a:srgbClr val="000066"/>
                </a:solidFill>
                <a:latin typeface="Times New Roman" panose="02020603050405020304" pitchFamily="18" charset="0"/>
              </a:rPr>
              <a:t>(2)  </a:t>
            </a:r>
            <a:r>
              <a:rPr kumimoji="1" lang="zh-CN" altLang="en-US" sz="2800" b="1">
                <a:solidFill>
                  <a:srgbClr val="000066"/>
                </a:solidFill>
                <a:latin typeface="Times New Roman" panose="02020603050405020304" pitchFamily="18" charset="0"/>
              </a:rPr>
              <a:t>传感器方面</a:t>
            </a:r>
            <a:r>
              <a:rPr kumimoji="1" lang="zh-CN" altLang="en-US" sz="1100" b="1">
                <a:solidFill>
                  <a:srgbClr val="000066"/>
                </a:solidFill>
                <a:latin typeface="Times New Roman" panose="02020603050405020304" pitchFamily="18" charset="0"/>
              </a:rPr>
              <a:t> </a:t>
            </a:r>
            <a:endParaRPr kumimoji="1" lang="zh-CN" altLang="en-US" sz="2400" b="1">
              <a:solidFill>
                <a:srgbClr val="000066"/>
              </a:solidFill>
              <a:latin typeface="Times New Roman" panose="02020603050405020304" pitchFamily="18" charset="0"/>
            </a:endParaRPr>
          </a:p>
        </p:txBody>
      </p:sp>
      <p:sp>
        <p:nvSpPr>
          <p:cNvPr id="65542" name="Rectangle 6">
            <a:extLst>
              <a:ext uri="{FF2B5EF4-FFF2-40B4-BE49-F238E27FC236}">
                <a16:creationId xmlns:a16="http://schemas.microsoft.com/office/drawing/2014/main" id="{96AF70D7-701C-4511-838B-98E398F6177F}"/>
              </a:ext>
            </a:extLst>
          </p:cNvPr>
          <p:cNvSpPr>
            <a:spLocks noChangeArrowheads="1"/>
          </p:cNvSpPr>
          <p:nvPr/>
        </p:nvSpPr>
        <p:spPr bwMode="auto">
          <a:xfrm>
            <a:off x="250825" y="1752600"/>
            <a:ext cx="8512175" cy="830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spcBef>
                <a:spcPct val="0"/>
              </a:spcBef>
              <a:buFontTx/>
              <a:buNone/>
            </a:pPr>
            <a:r>
              <a:rPr kumimoji="1" lang="en-US" altLang="zh-CN" sz="2400" b="1">
                <a:latin typeface="Times New Roman" panose="02020603050405020304" pitchFamily="18" charset="0"/>
              </a:rPr>
              <a:t>a)</a:t>
            </a:r>
            <a:r>
              <a:rPr kumimoji="1" lang="zh-CN" altLang="en-US" sz="2400" b="1">
                <a:latin typeface="Times New Roman" panose="02020603050405020304" pitchFamily="18" charset="0"/>
              </a:rPr>
              <a:t>利用新发现的材料和新发现的生物、物理、化学效应开发出的新型传感器</a:t>
            </a:r>
          </a:p>
        </p:txBody>
      </p:sp>
      <p:grpSp>
        <p:nvGrpSpPr>
          <p:cNvPr id="18" name="Group 24">
            <a:extLst>
              <a:ext uri="{FF2B5EF4-FFF2-40B4-BE49-F238E27FC236}">
                <a16:creationId xmlns:a16="http://schemas.microsoft.com/office/drawing/2014/main" id="{3CBA5046-09C1-4827-8FB2-1D752AF8B39A}"/>
              </a:ext>
            </a:extLst>
          </p:cNvPr>
          <p:cNvGrpSpPr>
            <a:grpSpLocks/>
          </p:cNvGrpSpPr>
          <p:nvPr/>
        </p:nvGrpSpPr>
        <p:grpSpPr bwMode="auto">
          <a:xfrm>
            <a:off x="2552700" y="2681288"/>
            <a:ext cx="3457575" cy="1295400"/>
            <a:chOff x="3024" y="1632"/>
            <a:chExt cx="2178" cy="816"/>
          </a:xfrm>
        </p:grpSpPr>
        <p:pic>
          <p:nvPicPr>
            <p:cNvPr id="65552" name="Picture 8">
              <a:extLst>
                <a:ext uri="{FF2B5EF4-FFF2-40B4-BE49-F238E27FC236}">
                  <a16:creationId xmlns:a16="http://schemas.microsoft.com/office/drawing/2014/main" id="{DB1EA801-C4B6-48F7-AD7C-4577A3504A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 y="1632"/>
              <a:ext cx="2178"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53" name="Text Box 13">
              <a:extLst>
                <a:ext uri="{FF2B5EF4-FFF2-40B4-BE49-F238E27FC236}">
                  <a16:creationId xmlns:a16="http://schemas.microsoft.com/office/drawing/2014/main" id="{A43558FB-BA70-4FFD-B54D-4DBDBD55D02C}"/>
                </a:ext>
              </a:extLst>
            </p:cNvPr>
            <p:cNvSpPr txBox="1">
              <a:spLocks noChangeArrowheads="1"/>
            </p:cNvSpPr>
            <p:nvPr/>
          </p:nvSpPr>
          <p:spPr bwMode="auto">
            <a:xfrm>
              <a:off x="3600" y="2192"/>
              <a:ext cx="1152" cy="256"/>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光纤流速传感器</a:t>
              </a:r>
            </a:p>
          </p:txBody>
        </p:sp>
      </p:grpSp>
      <p:grpSp>
        <p:nvGrpSpPr>
          <p:cNvPr id="25" name="Group 23">
            <a:extLst>
              <a:ext uri="{FF2B5EF4-FFF2-40B4-BE49-F238E27FC236}">
                <a16:creationId xmlns:a16="http://schemas.microsoft.com/office/drawing/2014/main" id="{03696720-F3DA-4E85-823A-39567DD044A9}"/>
              </a:ext>
            </a:extLst>
          </p:cNvPr>
          <p:cNvGrpSpPr>
            <a:grpSpLocks/>
          </p:cNvGrpSpPr>
          <p:nvPr/>
        </p:nvGrpSpPr>
        <p:grpSpPr bwMode="auto">
          <a:xfrm>
            <a:off x="190500" y="2652713"/>
            <a:ext cx="2209800" cy="3810000"/>
            <a:chOff x="960" y="1632"/>
            <a:chExt cx="1392" cy="2400"/>
          </a:xfrm>
        </p:grpSpPr>
        <p:sp>
          <p:nvSpPr>
            <p:cNvPr id="65550" name="Text Box 15">
              <a:extLst>
                <a:ext uri="{FF2B5EF4-FFF2-40B4-BE49-F238E27FC236}">
                  <a16:creationId xmlns:a16="http://schemas.microsoft.com/office/drawing/2014/main" id="{B58BF050-828F-466B-A86B-D4E1FA45DED2}"/>
                </a:ext>
              </a:extLst>
            </p:cNvPr>
            <p:cNvSpPr txBox="1">
              <a:spLocks noChangeArrowheads="1"/>
            </p:cNvSpPr>
            <p:nvPr/>
          </p:nvSpPr>
          <p:spPr bwMode="auto">
            <a:xfrm>
              <a:off x="960" y="3584"/>
              <a:ext cx="1296" cy="44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荧光材料制作的电子鼻传感器</a:t>
              </a:r>
            </a:p>
          </p:txBody>
        </p:sp>
        <p:pic>
          <p:nvPicPr>
            <p:cNvPr id="65551" name="Picture 21">
              <a:extLst>
                <a:ext uri="{FF2B5EF4-FFF2-40B4-BE49-F238E27FC236}">
                  <a16:creationId xmlns:a16="http://schemas.microsoft.com/office/drawing/2014/main" id="{282781B0-0EA0-4377-8556-220B7A9C5B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 y="1632"/>
              <a:ext cx="1380" cy="18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8" name="Group 25">
            <a:extLst>
              <a:ext uri="{FF2B5EF4-FFF2-40B4-BE49-F238E27FC236}">
                <a16:creationId xmlns:a16="http://schemas.microsoft.com/office/drawing/2014/main" id="{FFAB6525-698E-4EA6-AF50-380F266EC325}"/>
              </a:ext>
            </a:extLst>
          </p:cNvPr>
          <p:cNvGrpSpPr>
            <a:grpSpLocks/>
          </p:cNvGrpSpPr>
          <p:nvPr/>
        </p:nvGrpSpPr>
        <p:grpSpPr bwMode="auto">
          <a:xfrm>
            <a:off x="2670175" y="4111625"/>
            <a:ext cx="2752725" cy="2286000"/>
            <a:chOff x="3354" y="2544"/>
            <a:chExt cx="1734" cy="1440"/>
          </a:xfrm>
        </p:grpSpPr>
        <p:sp>
          <p:nvSpPr>
            <p:cNvPr id="65548" name="Text Box 18">
              <a:extLst>
                <a:ext uri="{FF2B5EF4-FFF2-40B4-BE49-F238E27FC236}">
                  <a16:creationId xmlns:a16="http://schemas.microsoft.com/office/drawing/2014/main" id="{132BA3AD-1DD7-42DF-BA64-FF9918CFA3C9}"/>
                </a:ext>
              </a:extLst>
            </p:cNvPr>
            <p:cNvSpPr txBox="1">
              <a:spLocks noChangeArrowheads="1"/>
            </p:cNvSpPr>
            <p:nvPr/>
          </p:nvSpPr>
          <p:spPr bwMode="auto">
            <a:xfrm>
              <a:off x="3360" y="3728"/>
              <a:ext cx="1728" cy="256"/>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生物酶血样分析传感器</a:t>
              </a:r>
            </a:p>
          </p:txBody>
        </p:sp>
        <p:pic>
          <p:nvPicPr>
            <p:cNvPr id="65549" name="Picture 22">
              <a:extLst>
                <a:ext uri="{FF2B5EF4-FFF2-40B4-BE49-F238E27FC236}">
                  <a16:creationId xmlns:a16="http://schemas.microsoft.com/office/drawing/2014/main" id="{DF774733-7590-4921-A17E-A62E8713B3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4" y="2544"/>
              <a:ext cx="1686" cy="11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65546" name="Picture 2" descr="http://world.haiwainet.cn/NMediaFile/2014/1011/LOCAL201410110937000419461781497.jpg">
            <a:extLst>
              <a:ext uri="{FF2B5EF4-FFF2-40B4-BE49-F238E27FC236}">
                <a16:creationId xmlns:a16="http://schemas.microsoft.com/office/drawing/2014/main" id="{BE658095-FB4E-4CBB-9427-81D0DA9B70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51513" y="3082925"/>
            <a:ext cx="3417887" cy="2563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547" name="矩形 1">
            <a:extLst>
              <a:ext uri="{FF2B5EF4-FFF2-40B4-BE49-F238E27FC236}">
                <a16:creationId xmlns:a16="http://schemas.microsoft.com/office/drawing/2014/main" id="{22E397DB-D4B2-441C-8F99-063B4340CD08}"/>
              </a:ext>
            </a:extLst>
          </p:cNvPr>
          <p:cNvSpPr>
            <a:spLocks noChangeArrowheads="1"/>
          </p:cNvSpPr>
          <p:nvPr/>
        </p:nvSpPr>
        <p:spPr bwMode="auto">
          <a:xfrm>
            <a:off x="5724525" y="5784850"/>
            <a:ext cx="2978150" cy="708025"/>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a:spcBef>
                <a:spcPct val="50000"/>
              </a:spcBef>
              <a:buFontTx/>
              <a:buNone/>
            </a:pPr>
            <a:r>
              <a:rPr kumimoji="1" lang="zh-CN" altLang="en-US" sz="2000" b="1">
                <a:solidFill>
                  <a:srgbClr val="993300"/>
                </a:solidFill>
                <a:latin typeface="Times New Roman" panose="02020603050405020304" pitchFamily="18" charset="0"/>
              </a:rPr>
              <a:t>荧光显微技术</a:t>
            </a:r>
            <a:r>
              <a:rPr kumimoji="1" lang="en-US" altLang="zh-CN" sz="2000" b="1">
                <a:solidFill>
                  <a:srgbClr val="993300"/>
                </a:solidFill>
                <a:latin typeface="Times New Roman" panose="02020603050405020304" pitchFamily="18" charset="0"/>
              </a:rPr>
              <a:t>(2014</a:t>
            </a:r>
            <a:r>
              <a:rPr kumimoji="1" lang="zh-CN" altLang="en-US" sz="2000" b="1">
                <a:solidFill>
                  <a:srgbClr val="993300"/>
                </a:solidFill>
                <a:latin typeface="Times New Roman" panose="02020603050405020304" pitchFamily="18" charset="0"/>
              </a:rPr>
              <a:t>年诺贝尔化学奖</a:t>
            </a:r>
            <a:r>
              <a:rPr kumimoji="1" lang="en-US" altLang="zh-CN" sz="2000" b="1">
                <a:solidFill>
                  <a:srgbClr val="993300"/>
                </a:solidFill>
                <a:latin typeface="Times New Roman" panose="02020603050405020304" pitchFamily="18" charset="0"/>
              </a:rPr>
              <a:t>)</a:t>
            </a:r>
            <a:endParaRPr kumimoji="1" lang="zh-CN" altLang="en-US" sz="2000" b="1">
              <a:solidFill>
                <a:srgbClr val="9933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0-#ppt_w/2"/>
                                          </p:val>
                                        </p:tav>
                                        <p:tav tm="100000">
                                          <p:val>
                                            <p:strVal val="#ppt_x"/>
                                          </p:val>
                                        </p:tav>
                                      </p:tavLst>
                                    </p:anim>
                                    <p:anim calcmode="lin" valueType="num">
                                      <p:cBhvr additive="base">
                                        <p:cTn id="8" dur="500" fill="hold"/>
                                        <p:tgtEl>
                                          <p:spTgt spid="25"/>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anim calcmode="lin" valueType="num">
                                      <p:cBhvr additive="base">
                                        <p:cTn id="13" dur="500" fill="hold"/>
                                        <p:tgtEl>
                                          <p:spTgt spid="18"/>
                                        </p:tgtEl>
                                        <p:attrNameLst>
                                          <p:attrName>ppt_x</p:attrName>
                                        </p:attrNameLst>
                                      </p:cBhvr>
                                      <p:tavLst>
                                        <p:tav tm="0">
                                          <p:val>
                                            <p:strVal val="1+#ppt_w/2"/>
                                          </p:val>
                                        </p:tav>
                                        <p:tav tm="100000">
                                          <p:val>
                                            <p:strVal val="#ppt_x"/>
                                          </p:val>
                                        </p:tav>
                                      </p:tavLst>
                                    </p:anim>
                                    <p:anim calcmode="lin" valueType="num">
                                      <p:cBhvr additive="base">
                                        <p:cTn id="14" dur="500" fill="hold"/>
                                        <p:tgtEl>
                                          <p:spTgt spid="18"/>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6"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anim calcmode="lin" valueType="num">
                                      <p:cBhvr additive="base">
                                        <p:cTn id="19" dur="500" fill="hold"/>
                                        <p:tgtEl>
                                          <p:spTgt spid="28"/>
                                        </p:tgtEl>
                                        <p:attrNameLst>
                                          <p:attrName>ppt_x</p:attrName>
                                        </p:attrNameLst>
                                      </p:cBhvr>
                                      <p:tavLst>
                                        <p:tav tm="0">
                                          <p:val>
                                            <p:strVal val="1+#ppt_w/2"/>
                                          </p:val>
                                        </p:tav>
                                        <p:tav tm="100000">
                                          <p:val>
                                            <p:strVal val="#ppt_x"/>
                                          </p:val>
                                        </p:tav>
                                      </p:tavLst>
                                    </p:anim>
                                    <p:anim calcmode="lin" valueType="num">
                                      <p:cBhvr additive="base">
                                        <p:cTn id="2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2">
            <a:extLst>
              <a:ext uri="{FF2B5EF4-FFF2-40B4-BE49-F238E27FC236}">
                <a16:creationId xmlns:a16="http://schemas.microsoft.com/office/drawing/2014/main" id="{CBAD2265-0120-4DFE-B091-96FE61B903C5}"/>
              </a:ext>
            </a:extLst>
          </p:cNvPr>
          <p:cNvSpPr>
            <a:spLocks noChangeArrowheads="1"/>
          </p:cNvSpPr>
          <p:nvPr/>
        </p:nvSpPr>
        <p:spPr bwMode="auto">
          <a:xfrm>
            <a:off x="457200" y="1143000"/>
            <a:ext cx="8305800"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609600" indent="-6096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40000"/>
              </a:lnSpc>
              <a:buFontTx/>
              <a:buNone/>
            </a:pPr>
            <a:endParaRPr kumimoji="1" lang="zh-CN" altLang="zh-CN" sz="2800">
              <a:latin typeface="宋体" panose="02010600030101010101" pitchFamily="2" charset="-122"/>
            </a:endParaRPr>
          </a:p>
        </p:txBody>
      </p:sp>
      <p:sp>
        <p:nvSpPr>
          <p:cNvPr id="67587" name="Rectangle 3">
            <a:extLst>
              <a:ext uri="{FF2B5EF4-FFF2-40B4-BE49-F238E27FC236}">
                <a16:creationId xmlns:a16="http://schemas.microsoft.com/office/drawing/2014/main" id="{B02D3740-A3C0-4016-9BF8-256CDECB15E5}"/>
              </a:ext>
            </a:extLst>
          </p:cNvPr>
          <p:cNvSpPr>
            <a:spLocks noChangeArrowheads="1"/>
          </p:cNvSpPr>
          <p:nvPr/>
        </p:nvSpPr>
        <p:spPr bwMode="auto">
          <a:xfrm>
            <a:off x="304800" y="1143000"/>
            <a:ext cx="2754313"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endParaRPr kumimoji="1" lang="zh-CN" altLang="zh-CN" b="1">
              <a:latin typeface="黑体" panose="02010609060101010101" pitchFamily="49" charset="-122"/>
              <a:ea typeface="黑体" panose="02010609060101010101" pitchFamily="49" charset="-122"/>
              <a:cs typeface="Times New Roman" panose="02020603050405020304" pitchFamily="18" charset="0"/>
            </a:endParaRPr>
          </a:p>
        </p:txBody>
      </p:sp>
      <p:sp>
        <p:nvSpPr>
          <p:cNvPr id="7" name="Rectangle 2">
            <a:extLst>
              <a:ext uri="{FF2B5EF4-FFF2-40B4-BE49-F238E27FC236}">
                <a16:creationId xmlns:a16="http://schemas.microsoft.com/office/drawing/2014/main" id="{C09EA0DA-8FBF-489D-9493-7769559FC6A7}"/>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4.</a:t>
            </a:r>
            <a:r>
              <a:rPr lang="zh-CN" altLang="en-US" kern="0" dirty="0">
                <a:solidFill>
                  <a:schemeClr val="tx1"/>
                </a:solidFill>
                <a:latin typeface="黑体" pitchFamily="2" charset="-122"/>
                <a:ea typeface="黑体" pitchFamily="2" charset="-122"/>
                <a:cs typeface="宋体" charset="-122"/>
              </a:rPr>
              <a:t>测试技术的发展趋势</a:t>
            </a:r>
          </a:p>
        </p:txBody>
      </p:sp>
      <p:sp>
        <p:nvSpPr>
          <p:cNvPr id="67589" name="Rectangle 9">
            <a:extLst>
              <a:ext uri="{FF2B5EF4-FFF2-40B4-BE49-F238E27FC236}">
                <a16:creationId xmlns:a16="http://schemas.microsoft.com/office/drawing/2014/main" id="{FA9666E4-DA27-4199-BEFE-377182B7734F}"/>
              </a:ext>
            </a:extLst>
          </p:cNvPr>
          <p:cNvSpPr>
            <a:spLocks noChangeArrowheads="1"/>
          </p:cNvSpPr>
          <p:nvPr/>
        </p:nvSpPr>
        <p:spPr bwMode="auto">
          <a:xfrm>
            <a:off x="914400" y="914400"/>
            <a:ext cx="731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en-US" altLang="zh-CN" sz="2400" b="1">
                <a:latin typeface="Times New Roman" panose="02020603050405020304" pitchFamily="18" charset="0"/>
              </a:rPr>
              <a:t>b)</a:t>
            </a:r>
            <a:r>
              <a:rPr kumimoji="1" lang="zh-CN" altLang="en-US" sz="2400" b="1">
                <a:latin typeface="Times New Roman" panose="02020603050405020304" pitchFamily="18" charset="0"/>
              </a:rPr>
              <a:t>多传感器融合</a:t>
            </a:r>
            <a:r>
              <a:rPr kumimoji="1" lang="en-US" altLang="zh-CN" sz="2400" b="1">
                <a:latin typeface="Times New Roman" panose="02020603050405020304" pitchFamily="18" charset="0"/>
              </a:rPr>
              <a:t>+</a:t>
            </a:r>
            <a:r>
              <a:rPr kumimoji="1" lang="zh-CN" altLang="en-US" sz="2400" b="1">
                <a:latin typeface="Times New Roman" panose="02020603050405020304" pitchFamily="18" charset="0"/>
              </a:rPr>
              <a:t>嵌入式计算机 </a:t>
            </a:r>
            <a:r>
              <a:rPr kumimoji="1" lang="zh-CN" altLang="en-US" sz="2400" b="1">
                <a:latin typeface="Times New Roman" panose="02020603050405020304" pitchFamily="18" charset="0"/>
                <a:sym typeface="Wingdings" panose="05000000000000000000" pitchFamily="2" charset="2"/>
              </a:rPr>
              <a:t> </a:t>
            </a:r>
            <a:r>
              <a:rPr kumimoji="1" lang="zh-CN" altLang="en-US" sz="2400" b="1">
                <a:latin typeface="Times New Roman" panose="02020603050405020304" pitchFamily="18" charset="0"/>
              </a:rPr>
              <a:t>智能传感器 </a:t>
            </a:r>
          </a:p>
        </p:txBody>
      </p:sp>
      <p:grpSp>
        <p:nvGrpSpPr>
          <p:cNvPr id="20" name="Group 28">
            <a:extLst>
              <a:ext uri="{FF2B5EF4-FFF2-40B4-BE49-F238E27FC236}">
                <a16:creationId xmlns:a16="http://schemas.microsoft.com/office/drawing/2014/main" id="{1110E813-E1C8-4204-8DD7-4B414B36EC68}"/>
              </a:ext>
            </a:extLst>
          </p:cNvPr>
          <p:cNvGrpSpPr>
            <a:grpSpLocks/>
          </p:cNvGrpSpPr>
          <p:nvPr/>
        </p:nvGrpSpPr>
        <p:grpSpPr bwMode="auto">
          <a:xfrm>
            <a:off x="3962400" y="1828800"/>
            <a:ext cx="3962400" cy="2038350"/>
            <a:chOff x="2496" y="1152"/>
            <a:chExt cx="2496" cy="1284"/>
          </a:xfrm>
        </p:grpSpPr>
        <p:pic>
          <p:nvPicPr>
            <p:cNvPr id="67603" name="Picture 11">
              <a:extLst>
                <a:ext uri="{FF2B5EF4-FFF2-40B4-BE49-F238E27FC236}">
                  <a16:creationId xmlns:a16="http://schemas.microsoft.com/office/drawing/2014/main" id="{E15E167C-D370-4C58-AFAE-050D0887D3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 y="1152"/>
              <a:ext cx="2112" cy="12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604" name="Text Box 12">
              <a:extLst>
                <a:ext uri="{FF2B5EF4-FFF2-40B4-BE49-F238E27FC236}">
                  <a16:creationId xmlns:a16="http://schemas.microsoft.com/office/drawing/2014/main" id="{0C04075B-5E6D-4183-ADDC-14DD7DE958F7}"/>
                </a:ext>
              </a:extLst>
            </p:cNvPr>
            <p:cNvSpPr txBox="1">
              <a:spLocks noChangeArrowheads="1"/>
            </p:cNvSpPr>
            <p:nvPr/>
          </p:nvSpPr>
          <p:spPr bwMode="auto">
            <a:xfrm>
              <a:off x="2496" y="1188"/>
              <a:ext cx="1152" cy="256"/>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振动网络传感器</a:t>
              </a:r>
            </a:p>
          </p:txBody>
        </p:sp>
      </p:grpSp>
      <p:grpSp>
        <p:nvGrpSpPr>
          <p:cNvPr id="31" name="Group 27">
            <a:extLst>
              <a:ext uri="{FF2B5EF4-FFF2-40B4-BE49-F238E27FC236}">
                <a16:creationId xmlns:a16="http://schemas.microsoft.com/office/drawing/2014/main" id="{806FF2DF-9109-407F-93E5-E30CF93465EC}"/>
              </a:ext>
            </a:extLst>
          </p:cNvPr>
          <p:cNvGrpSpPr>
            <a:grpSpLocks/>
          </p:cNvGrpSpPr>
          <p:nvPr/>
        </p:nvGrpSpPr>
        <p:grpSpPr bwMode="auto">
          <a:xfrm>
            <a:off x="1066800" y="1600200"/>
            <a:ext cx="2085975" cy="2311400"/>
            <a:chOff x="672" y="1008"/>
            <a:chExt cx="1314" cy="1456"/>
          </a:xfrm>
        </p:grpSpPr>
        <p:sp>
          <p:nvSpPr>
            <p:cNvPr id="67601" name="Text Box 15">
              <a:extLst>
                <a:ext uri="{FF2B5EF4-FFF2-40B4-BE49-F238E27FC236}">
                  <a16:creationId xmlns:a16="http://schemas.microsoft.com/office/drawing/2014/main" id="{DB67E5C2-6212-466A-9025-4ABD66235A32}"/>
                </a:ext>
              </a:extLst>
            </p:cNvPr>
            <p:cNvSpPr txBox="1">
              <a:spLocks noChangeArrowheads="1"/>
            </p:cNvSpPr>
            <p:nvPr/>
          </p:nvSpPr>
          <p:spPr bwMode="auto">
            <a:xfrm>
              <a:off x="720" y="2208"/>
              <a:ext cx="1152" cy="256"/>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嵌入式计算机</a:t>
              </a:r>
            </a:p>
          </p:txBody>
        </p:sp>
        <p:pic>
          <p:nvPicPr>
            <p:cNvPr id="67602" name="Picture 22">
              <a:extLst>
                <a:ext uri="{FF2B5EF4-FFF2-40B4-BE49-F238E27FC236}">
                  <a16:creationId xmlns:a16="http://schemas.microsoft.com/office/drawing/2014/main" id="{9D7DD502-AEF3-4D65-B741-D1A24BFFBA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2" y="1008"/>
              <a:ext cx="1314" cy="11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4" name="Group 29">
            <a:extLst>
              <a:ext uri="{FF2B5EF4-FFF2-40B4-BE49-F238E27FC236}">
                <a16:creationId xmlns:a16="http://schemas.microsoft.com/office/drawing/2014/main" id="{6809C309-47DB-4ED3-809C-BAED177B10F6}"/>
              </a:ext>
            </a:extLst>
          </p:cNvPr>
          <p:cNvGrpSpPr>
            <a:grpSpLocks/>
          </p:cNvGrpSpPr>
          <p:nvPr/>
        </p:nvGrpSpPr>
        <p:grpSpPr bwMode="auto">
          <a:xfrm>
            <a:off x="1219200" y="4137025"/>
            <a:ext cx="1676400" cy="2187575"/>
            <a:chOff x="768" y="2670"/>
            <a:chExt cx="1056" cy="1378"/>
          </a:xfrm>
        </p:grpSpPr>
        <p:pic>
          <p:nvPicPr>
            <p:cNvPr id="67599" name="Picture 23">
              <a:extLst>
                <a:ext uri="{FF2B5EF4-FFF2-40B4-BE49-F238E27FC236}">
                  <a16:creationId xmlns:a16="http://schemas.microsoft.com/office/drawing/2014/main" id="{7AAD7DE5-E460-404D-81C3-95FA27417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8" y="2670"/>
              <a:ext cx="1056" cy="10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7600" name="Text Box 24">
              <a:extLst>
                <a:ext uri="{FF2B5EF4-FFF2-40B4-BE49-F238E27FC236}">
                  <a16:creationId xmlns:a16="http://schemas.microsoft.com/office/drawing/2014/main" id="{2A30DEC4-DAEC-4DA8-9C45-345648D51E2E}"/>
                </a:ext>
              </a:extLst>
            </p:cNvPr>
            <p:cNvSpPr txBox="1">
              <a:spLocks noChangeArrowheads="1"/>
            </p:cNvSpPr>
            <p:nvPr/>
          </p:nvSpPr>
          <p:spPr bwMode="auto">
            <a:xfrm>
              <a:off x="768" y="3600"/>
              <a:ext cx="1008" cy="44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智能压力网络传感器</a:t>
              </a:r>
            </a:p>
          </p:txBody>
        </p:sp>
      </p:grpSp>
      <p:grpSp>
        <p:nvGrpSpPr>
          <p:cNvPr id="37" name="Group 30">
            <a:extLst>
              <a:ext uri="{FF2B5EF4-FFF2-40B4-BE49-F238E27FC236}">
                <a16:creationId xmlns:a16="http://schemas.microsoft.com/office/drawing/2014/main" id="{6406C0F8-27B6-45B4-8B7E-B41CE098B6CC}"/>
              </a:ext>
            </a:extLst>
          </p:cNvPr>
          <p:cNvGrpSpPr>
            <a:grpSpLocks/>
          </p:cNvGrpSpPr>
          <p:nvPr/>
        </p:nvGrpSpPr>
        <p:grpSpPr bwMode="auto">
          <a:xfrm>
            <a:off x="4191000" y="4267200"/>
            <a:ext cx="1828800" cy="2057400"/>
            <a:chOff x="2640" y="2688"/>
            <a:chExt cx="1152" cy="1296"/>
          </a:xfrm>
        </p:grpSpPr>
        <p:sp>
          <p:nvSpPr>
            <p:cNvPr id="67597" name="Text Box 19">
              <a:extLst>
                <a:ext uri="{FF2B5EF4-FFF2-40B4-BE49-F238E27FC236}">
                  <a16:creationId xmlns:a16="http://schemas.microsoft.com/office/drawing/2014/main" id="{1A6A5B8E-6A83-4308-BD6E-A65325B54AB9}"/>
                </a:ext>
              </a:extLst>
            </p:cNvPr>
            <p:cNvSpPr txBox="1">
              <a:spLocks noChangeArrowheads="1"/>
            </p:cNvSpPr>
            <p:nvPr/>
          </p:nvSpPr>
          <p:spPr bwMode="auto">
            <a:xfrm>
              <a:off x="2640" y="3536"/>
              <a:ext cx="1152" cy="44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zh-CN" altLang="en-US" sz="2000" b="1">
                  <a:solidFill>
                    <a:srgbClr val="993300"/>
                  </a:solidFill>
                  <a:latin typeface="Times New Roman" panose="02020603050405020304" pitchFamily="18" charset="0"/>
                </a:rPr>
                <a:t>智能</a:t>
              </a:r>
              <a:r>
                <a:rPr kumimoji="1" lang="zh-CN" altLang="en-US" sz="2000" b="1">
                  <a:solidFill>
                    <a:srgbClr val="993300"/>
                  </a:solidFill>
                  <a:latin typeface="宋体" panose="02010600030101010101" pitchFamily="2" charset="-122"/>
                </a:rPr>
                <a:t>倾角</a:t>
              </a:r>
              <a:r>
                <a:rPr kumimoji="1" lang="en-US" altLang="zh-CN" sz="2000" b="1">
                  <a:solidFill>
                    <a:srgbClr val="993300"/>
                  </a:solidFill>
                  <a:latin typeface="宋体" panose="02010600030101010101" pitchFamily="2" charset="-122"/>
                </a:rPr>
                <a:t>RS232</a:t>
              </a:r>
              <a:r>
                <a:rPr kumimoji="1" lang="zh-CN" altLang="en-US" sz="2000" b="1">
                  <a:solidFill>
                    <a:srgbClr val="993300"/>
                  </a:solidFill>
                  <a:latin typeface="Times New Roman" panose="02020603050405020304" pitchFamily="18" charset="0"/>
                </a:rPr>
                <a:t>传感器</a:t>
              </a:r>
            </a:p>
          </p:txBody>
        </p:sp>
        <p:pic>
          <p:nvPicPr>
            <p:cNvPr id="67598" name="Picture 25">
              <a:extLst>
                <a:ext uri="{FF2B5EF4-FFF2-40B4-BE49-F238E27FC236}">
                  <a16:creationId xmlns:a16="http://schemas.microsoft.com/office/drawing/2014/main" id="{19AD6DDB-4727-4736-9DB1-DFBB0BCD69B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688" y="2688"/>
              <a:ext cx="1104" cy="7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0" name="Group 31">
            <a:extLst>
              <a:ext uri="{FF2B5EF4-FFF2-40B4-BE49-F238E27FC236}">
                <a16:creationId xmlns:a16="http://schemas.microsoft.com/office/drawing/2014/main" id="{C3BD6A4F-0354-48F4-8144-C76F41176283}"/>
              </a:ext>
            </a:extLst>
          </p:cNvPr>
          <p:cNvGrpSpPr>
            <a:grpSpLocks/>
          </p:cNvGrpSpPr>
          <p:nvPr/>
        </p:nvGrpSpPr>
        <p:grpSpPr bwMode="auto">
          <a:xfrm>
            <a:off x="6629400" y="4267200"/>
            <a:ext cx="1828800" cy="1981200"/>
            <a:chOff x="4176" y="2688"/>
            <a:chExt cx="1152" cy="1248"/>
          </a:xfrm>
        </p:grpSpPr>
        <p:sp>
          <p:nvSpPr>
            <p:cNvPr id="67595" name="Text Box 21">
              <a:extLst>
                <a:ext uri="{FF2B5EF4-FFF2-40B4-BE49-F238E27FC236}">
                  <a16:creationId xmlns:a16="http://schemas.microsoft.com/office/drawing/2014/main" id="{FAB43DB8-FD4C-4A6E-8E75-F0D7E1322BB6}"/>
                </a:ext>
              </a:extLst>
            </p:cNvPr>
            <p:cNvSpPr txBox="1">
              <a:spLocks noChangeArrowheads="1"/>
            </p:cNvSpPr>
            <p:nvPr/>
          </p:nvSpPr>
          <p:spPr bwMode="auto">
            <a:xfrm>
              <a:off x="4176" y="3488"/>
              <a:ext cx="1152" cy="448"/>
            </a:xfrm>
            <a:prstGeom prst="rect">
              <a:avLst/>
            </a:prstGeom>
            <a:solidFill>
              <a:srgbClr val="FF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buFontTx/>
                <a:buNone/>
              </a:pPr>
              <a:r>
                <a:rPr kumimoji="1" lang="en-US" altLang="zh-CN" sz="2000" b="1">
                  <a:solidFill>
                    <a:srgbClr val="993300"/>
                  </a:solidFill>
                  <a:latin typeface="Times New Roman" panose="02020603050405020304" pitchFamily="18" charset="0"/>
                </a:rPr>
                <a:t>IC</a:t>
              </a:r>
              <a:r>
                <a:rPr kumimoji="1" lang="zh-CN" altLang="en-US" sz="2000" b="1">
                  <a:solidFill>
                    <a:srgbClr val="993300"/>
                  </a:solidFill>
                  <a:latin typeface="Times New Roman" panose="02020603050405020304" pitchFamily="18" charset="0"/>
                </a:rPr>
                <a:t>总线数字温度传感器</a:t>
              </a:r>
            </a:p>
          </p:txBody>
        </p:sp>
        <p:pic>
          <p:nvPicPr>
            <p:cNvPr id="67596" name="Picture 26">
              <a:extLst>
                <a:ext uri="{FF2B5EF4-FFF2-40B4-BE49-F238E27FC236}">
                  <a16:creationId xmlns:a16="http://schemas.microsoft.com/office/drawing/2014/main" id="{B4E8D2C0-4809-4406-899D-8A88E487715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16" y="2688"/>
              <a:ext cx="528" cy="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 calcmode="lin" valueType="num">
                                      <p:cBhvr additive="base">
                                        <p:cTn id="7" dur="500" fill="hold"/>
                                        <p:tgtEl>
                                          <p:spTgt spid="31"/>
                                        </p:tgtEl>
                                        <p:attrNameLst>
                                          <p:attrName>ppt_x</p:attrName>
                                        </p:attrNameLst>
                                      </p:cBhvr>
                                      <p:tavLst>
                                        <p:tav tm="0">
                                          <p:val>
                                            <p:strVal val="0-#ppt_w/2"/>
                                          </p:val>
                                        </p:tav>
                                        <p:tav tm="100000">
                                          <p:val>
                                            <p:strVal val="#ppt_x"/>
                                          </p:val>
                                        </p:tav>
                                      </p:tavLst>
                                    </p:anim>
                                    <p:anim calcmode="lin" valueType="num">
                                      <p:cBhvr additive="base">
                                        <p:cTn id="8" dur="500" fill="hold"/>
                                        <p:tgtEl>
                                          <p:spTgt spid="31"/>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3"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additive="base">
                                        <p:cTn id="13" dur="500" fill="hold"/>
                                        <p:tgtEl>
                                          <p:spTgt spid="20"/>
                                        </p:tgtEl>
                                        <p:attrNameLst>
                                          <p:attrName>ppt_x</p:attrName>
                                        </p:attrNameLst>
                                      </p:cBhvr>
                                      <p:tavLst>
                                        <p:tav tm="0">
                                          <p:val>
                                            <p:strVal val="1+#ppt_w/2"/>
                                          </p:val>
                                        </p:tav>
                                        <p:tav tm="100000">
                                          <p:val>
                                            <p:strVal val="#ppt_x"/>
                                          </p:val>
                                        </p:tav>
                                      </p:tavLst>
                                    </p:anim>
                                    <p:anim calcmode="lin" valueType="num">
                                      <p:cBhvr additive="base">
                                        <p:cTn id="14"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12" fill="hold" nodeType="clickEffect">
                                  <p:stCondLst>
                                    <p:cond delay="0"/>
                                  </p:stCondLst>
                                  <p:childTnLst>
                                    <p:set>
                                      <p:cBhvr>
                                        <p:cTn id="18" dur="1" fill="hold">
                                          <p:stCondLst>
                                            <p:cond delay="0"/>
                                          </p:stCondLst>
                                        </p:cTn>
                                        <p:tgtEl>
                                          <p:spTgt spid="34"/>
                                        </p:tgtEl>
                                        <p:attrNameLst>
                                          <p:attrName>style.visibility</p:attrName>
                                        </p:attrNameLst>
                                      </p:cBhvr>
                                      <p:to>
                                        <p:strVal val="visible"/>
                                      </p:to>
                                    </p:set>
                                    <p:anim calcmode="lin" valueType="num">
                                      <p:cBhvr additive="base">
                                        <p:cTn id="19" dur="500" fill="hold"/>
                                        <p:tgtEl>
                                          <p:spTgt spid="34"/>
                                        </p:tgtEl>
                                        <p:attrNameLst>
                                          <p:attrName>ppt_x</p:attrName>
                                        </p:attrNameLst>
                                      </p:cBhvr>
                                      <p:tavLst>
                                        <p:tav tm="0">
                                          <p:val>
                                            <p:strVal val="0-#ppt_w/2"/>
                                          </p:val>
                                        </p:tav>
                                        <p:tav tm="100000">
                                          <p:val>
                                            <p:strVal val="#ppt_x"/>
                                          </p:val>
                                        </p:tav>
                                      </p:tavLst>
                                    </p:anim>
                                    <p:anim calcmode="lin" valueType="num">
                                      <p:cBhvr additive="base">
                                        <p:cTn id="20"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anim calcmode="lin" valueType="num">
                                      <p:cBhvr additive="base">
                                        <p:cTn id="25" dur="500" fill="hold"/>
                                        <p:tgtEl>
                                          <p:spTgt spid="37"/>
                                        </p:tgtEl>
                                        <p:attrNameLst>
                                          <p:attrName>ppt_x</p:attrName>
                                        </p:attrNameLst>
                                      </p:cBhvr>
                                      <p:tavLst>
                                        <p:tav tm="0">
                                          <p:val>
                                            <p:strVal val="#ppt_x"/>
                                          </p:val>
                                        </p:tav>
                                        <p:tav tm="100000">
                                          <p:val>
                                            <p:strVal val="#ppt_x"/>
                                          </p:val>
                                        </p:tav>
                                      </p:tavLst>
                                    </p:anim>
                                    <p:anim calcmode="lin" valueType="num">
                                      <p:cBhvr additive="base">
                                        <p:cTn id="26"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6" fill="hold" nodeType="clickEffect">
                                  <p:stCondLst>
                                    <p:cond delay="0"/>
                                  </p:stCondLst>
                                  <p:childTnLst>
                                    <p:set>
                                      <p:cBhvr>
                                        <p:cTn id="30" dur="1" fill="hold">
                                          <p:stCondLst>
                                            <p:cond delay="0"/>
                                          </p:stCondLst>
                                        </p:cTn>
                                        <p:tgtEl>
                                          <p:spTgt spid="40"/>
                                        </p:tgtEl>
                                        <p:attrNameLst>
                                          <p:attrName>style.visibility</p:attrName>
                                        </p:attrNameLst>
                                      </p:cBhvr>
                                      <p:to>
                                        <p:strVal val="visible"/>
                                      </p:to>
                                    </p:set>
                                    <p:anim calcmode="lin" valueType="num">
                                      <p:cBhvr additive="base">
                                        <p:cTn id="31" dur="500" fill="hold"/>
                                        <p:tgtEl>
                                          <p:spTgt spid="40"/>
                                        </p:tgtEl>
                                        <p:attrNameLst>
                                          <p:attrName>ppt_x</p:attrName>
                                        </p:attrNameLst>
                                      </p:cBhvr>
                                      <p:tavLst>
                                        <p:tav tm="0">
                                          <p:val>
                                            <p:strVal val="1+#ppt_w/2"/>
                                          </p:val>
                                        </p:tav>
                                        <p:tav tm="100000">
                                          <p:val>
                                            <p:strVal val="#ppt_x"/>
                                          </p:val>
                                        </p:tav>
                                      </p:tavLst>
                                    </p:anim>
                                    <p:anim calcmode="lin" valueType="num">
                                      <p:cBhvr additive="base">
                                        <p:cTn id="32"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a:extLst>
              <a:ext uri="{FF2B5EF4-FFF2-40B4-BE49-F238E27FC236}">
                <a16:creationId xmlns:a16="http://schemas.microsoft.com/office/drawing/2014/main" id="{EAA0829F-A0C1-4F9C-846A-018290F2AB3B}"/>
              </a:ext>
            </a:extLst>
          </p:cNvPr>
          <p:cNvSpPr txBox="1">
            <a:spLocks noChangeArrowheads="1"/>
          </p:cNvSpPr>
          <p:nvPr/>
        </p:nvSpPr>
        <p:spPr>
          <a:xfrm>
            <a:off x="-31750" y="98425"/>
            <a:ext cx="8520113" cy="555625"/>
          </a:xfrm>
          <a:prstGeom prst="rect">
            <a:avLst/>
          </a:prstGeom>
        </p:spPr>
        <p:txBody>
          <a:bodyPr/>
          <a:lstStyle>
            <a:lvl1pPr algn="l" rtl="0" eaLnBrk="0" fontAlgn="base" hangingPunct="0">
              <a:lnSpc>
                <a:spcPct val="90000"/>
              </a:lnSpc>
              <a:spcBef>
                <a:spcPct val="0"/>
              </a:spcBef>
              <a:spcAft>
                <a:spcPct val="0"/>
              </a:spcAft>
              <a:defRPr sz="2600" b="1">
                <a:solidFill>
                  <a:schemeClr val="bg1"/>
                </a:solidFill>
                <a:latin typeface="+mj-lt"/>
                <a:ea typeface="+mj-ea"/>
                <a:cs typeface="+mj-cs"/>
              </a:defRPr>
            </a:lvl1pPr>
            <a:lvl2pPr algn="l" rtl="0" eaLnBrk="0" fontAlgn="base" hangingPunct="0">
              <a:lnSpc>
                <a:spcPct val="90000"/>
              </a:lnSpc>
              <a:spcBef>
                <a:spcPct val="0"/>
              </a:spcBef>
              <a:spcAft>
                <a:spcPct val="0"/>
              </a:spcAft>
              <a:defRPr sz="2600" b="1">
                <a:solidFill>
                  <a:schemeClr val="bg1"/>
                </a:solidFill>
                <a:latin typeface="Arial" charset="0"/>
                <a:cs typeface="Arial" charset="0"/>
              </a:defRPr>
            </a:lvl2pPr>
            <a:lvl3pPr algn="l" rtl="0" eaLnBrk="0" fontAlgn="base" hangingPunct="0">
              <a:lnSpc>
                <a:spcPct val="90000"/>
              </a:lnSpc>
              <a:spcBef>
                <a:spcPct val="0"/>
              </a:spcBef>
              <a:spcAft>
                <a:spcPct val="0"/>
              </a:spcAft>
              <a:defRPr sz="2600" b="1">
                <a:solidFill>
                  <a:schemeClr val="bg1"/>
                </a:solidFill>
                <a:latin typeface="Arial" charset="0"/>
                <a:cs typeface="Arial" charset="0"/>
              </a:defRPr>
            </a:lvl3pPr>
            <a:lvl4pPr algn="l" rtl="0" eaLnBrk="0" fontAlgn="base" hangingPunct="0">
              <a:lnSpc>
                <a:spcPct val="90000"/>
              </a:lnSpc>
              <a:spcBef>
                <a:spcPct val="0"/>
              </a:spcBef>
              <a:spcAft>
                <a:spcPct val="0"/>
              </a:spcAft>
              <a:defRPr sz="2600" b="1">
                <a:solidFill>
                  <a:schemeClr val="bg1"/>
                </a:solidFill>
                <a:latin typeface="Arial" charset="0"/>
                <a:cs typeface="Arial" charset="0"/>
              </a:defRPr>
            </a:lvl4pPr>
            <a:lvl5pPr algn="l" rtl="0" eaLnBrk="0" fontAlgn="base" hangingPunct="0">
              <a:lnSpc>
                <a:spcPct val="90000"/>
              </a:lnSpc>
              <a:spcBef>
                <a:spcPct val="0"/>
              </a:spcBef>
              <a:spcAft>
                <a:spcPct val="0"/>
              </a:spcAft>
              <a:defRPr sz="2600" b="1">
                <a:solidFill>
                  <a:schemeClr val="bg1"/>
                </a:solidFill>
                <a:latin typeface="Arial" charset="0"/>
                <a:cs typeface="Arial" charset="0"/>
              </a:defRPr>
            </a:lvl5pPr>
            <a:lvl6pPr marL="457200" algn="l" rtl="0" eaLnBrk="1" fontAlgn="base" hangingPunct="1">
              <a:lnSpc>
                <a:spcPct val="90000"/>
              </a:lnSpc>
              <a:spcBef>
                <a:spcPct val="0"/>
              </a:spcBef>
              <a:spcAft>
                <a:spcPct val="0"/>
              </a:spcAft>
              <a:defRPr sz="2600" b="1">
                <a:solidFill>
                  <a:schemeClr val="bg1"/>
                </a:solidFill>
                <a:latin typeface="Arial" charset="0"/>
                <a:cs typeface="Arial" charset="0"/>
              </a:defRPr>
            </a:lvl6pPr>
            <a:lvl7pPr marL="914400" algn="l" rtl="0" eaLnBrk="1" fontAlgn="base" hangingPunct="1">
              <a:lnSpc>
                <a:spcPct val="90000"/>
              </a:lnSpc>
              <a:spcBef>
                <a:spcPct val="0"/>
              </a:spcBef>
              <a:spcAft>
                <a:spcPct val="0"/>
              </a:spcAft>
              <a:defRPr sz="2600" b="1">
                <a:solidFill>
                  <a:schemeClr val="bg1"/>
                </a:solidFill>
                <a:latin typeface="Arial" charset="0"/>
                <a:cs typeface="Arial" charset="0"/>
              </a:defRPr>
            </a:lvl7pPr>
            <a:lvl8pPr marL="1371600" algn="l" rtl="0" eaLnBrk="1" fontAlgn="base" hangingPunct="1">
              <a:lnSpc>
                <a:spcPct val="90000"/>
              </a:lnSpc>
              <a:spcBef>
                <a:spcPct val="0"/>
              </a:spcBef>
              <a:spcAft>
                <a:spcPct val="0"/>
              </a:spcAft>
              <a:defRPr sz="2600" b="1">
                <a:solidFill>
                  <a:schemeClr val="bg1"/>
                </a:solidFill>
                <a:latin typeface="Arial" charset="0"/>
                <a:cs typeface="Arial" charset="0"/>
              </a:defRPr>
            </a:lvl8pPr>
            <a:lvl9pPr marL="1828800" algn="l" rtl="0" eaLnBrk="1" fontAlgn="base" hangingPunct="1">
              <a:lnSpc>
                <a:spcPct val="90000"/>
              </a:lnSpc>
              <a:spcBef>
                <a:spcPct val="0"/>
              </a:spcBef>
              <a:spcAft>
                <a:spcPct val="0"/>
              </a:spcAft>
              <a:defRPr sz="2600" b="1">
                <a:solidFill>
                  <a:schemeClr val="bg1"/>
                </a:solidFill>
                <a:latin typeface="Arial" charset="0"/>
                <a:cs typeface="Arial" charset="0"/>
              </a:defRPr>
            </a:lvl9pPr>
          </a:lstStyle>
          <a:p>
            <a:pPr eaLnBrk="1" hangingPunct="1">
              <a:defRPr/>
            </a:pPr>
            <a:r>
              <a:rPr lang="en-US" altLang="zh-CN" kern="0" dirty="0">
                <a:latin typeface="黑体" pitchFamily="2" charset="-122"/>
                <a:ea typeface="黑体" pitchFamily="2" charset="-122"/>
                <a:cs typeface="宋体" charset="-122"/>
              </a:rPr>
              <a:t>4.</a:t>
            </a:r>
            <a:r>
              <a:rPr lang="zh-CN" altLang="en-US" kern="0" dirty="0">
                <a:solidFill>
                  <a:schemeClr val="tx1"/>
                </a:solidFill>
                <a:latin typeface="黑体" pitchFamily="2" charset="-122"/>
                <a:ea typeface="黑体" pitchFamily="2" charset="-122"/>
                <a:cs typeface="宋体" charset="-122"/>
              </a:rPr>
              <a:t>测试技术的发展趋势</a:t>
            </a:r>
          </a:p>
        </p:txBody>
      </p:sp>
      <p:sp>
        <p:nvSpPr>
          <p:cNvPr id="69635" name="Rectangle 14">
            <a:extLst>
              <a:ext uri="{FF2B5EF4-FFF2-40B4-BE49-F238E27FC236}">
                <a16:creationId xmlns:a16="http://schemas.microsoft.com/office/drawing/2014/main" id="{75641D82-F464-4871-9813-EE79214B489E}"/>
              </a:ext>
            </a:extLst>
          </p:cNvPr>
          <p:cNvSpPr>
            <a:spLocks noChangeArrowheads="1"/>
          </p:cNvSpPr>
          <p:nvPr/>
        </p:nvSpPr>
        <p:spPr bwMode="auto">
          <a:xfrm>
            <a:off x="762000" y="762000"/>
            <a:ext cx="4114800"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solidFill>
                  <a:srgbClr val="000066"/>
                </a:solidFill>
                <a:latin typeface="Times New Roman" panose="02020603050405020304" pitchFamily="18" charset="0"/>
              </a:rPr>
              <a:t>（</a:t>
            </a:r>
            <a:r>
              <a:rPr kumimoji="1" lang="en-US" altLang="zh-CN" sz="2800" b="1">
                <a:solidFill>
                  <a:srgbClr val="000066"/>
                </a:solidFill>
                <a:latin typeface="Times New Roman" panose="02020603050405020304" pitchFamily="18" charset="0"/>
              </a:rPr>
              <a:t>3</a:t>
            </a:r>
            <a:r>
              <a:rPr kumimoji="1" lang="zh-CN" altLang="en-US" sz="2800" b="1">
                <a:solidFill>
                  <a:srgbClr val="000066"/>
                </a:solidFill>
                <a:latin typeface="Times New Roman" panose="02020603050405020304" pitchFamily="18" charset="0"/>
              </a:rPr>
              <a:t>）</a:t>
            </a:r>
            <a:r>
              <a:rPr kumimoji="1" lang="en-US" altLang="zh-CN" sz="2800" b="1">
                <a:solidFill>
                  <a:srgbClr val="000066"/>
                </a:solidFill>
                <a:latin typeface="Times New Roman" panose="02020603050405020304" pitchFamily="18" charset="0"/>
              </a:rPr>
              <a:t>  </a:t>
            </a:r>
            <a:r>
              <a:rPr kumimoji="1" lang="zh-CN" altLang="en-US" sz="2800" b="1">
                <a:solidFill>
                  <a:srgbClr val="000066"/>
                </a:solidFill>
                <a:latin typeface="Times New Roman" panose="02020603050405020304" pitchFamily="18" charset="0"/>
              </a:rPr>
              <a:t>测量信号处理方面 </a:t>
            </a:r>
          </a:p>
        </p:txBody>
      </p:sp>
      <p:sp>
        <p:nvSpPr>
          <p:cNvPr id="69636" name="Rectangle 18">
            <a:extLst>
              <a:ext uri="{FF2B5EF4-FFF2-40B4-BE49-F238E27FC236}">
                <a16:creationId xmlns:a16="http://schemas.microsoft.com/office/drawing/2014/main" id="{DAB3D088-25BF-44CD-AF67-E5FC6E1D4125}"/>
              </a:ext>
            </a:extLst>
          </p:cNvPr>
          <p:cNvSpPr>
            <a:spLocks noChangeArrowheads="1"/>
          </p:cNvSpPr>
          <p:nvPr/>
        </p:nvSpPr>
        <p:spPr bwMode="auto">
          <a:xfrm>
            <a:off x="914400" y="1295400"/>
            <a:ext cx="3505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400" b="1">
                <a:solidFill>
                  <a:srgbClr val="993300"/>
                </a:solidFill>
                <a:latin typeface="Times New Roman" panose="02020603050405020304" pitchFamily="18" charset="0"/>
              </a:rPr>
              <a:t>计算机虚拟仪器技术 </a:t>
            </a:r>
          </a:p>
        </p:txBody>
      </p:sp>
      <p:sp>
        <p:nvSpPr>
          <p:cNvPr id="69637" name="Rectangle 25">
            <a:extLst>
              <a:ext uri="{FF2B5EF4-FFF2-40B4-BE49-F238E27FC236}">
                <a16:creationId xmlns:a16="http://schemas.microsoft.com/office/drawing/2014/main" id="{3FFE07BA-0CA3-4514-B81D-E656B93A2223}"/>
              </a:ext>
            </a:extLst>
          </p:cNvPr>
          <p:cNvSpPr>
            <a:spLocks noChangeArrowheads="1"/>
          </p:cNvSpPr>
          <p:nvPr/>
        </p:nvSpPr>
        <p:spPr bwMode="auto">
          <a:xfrm>
            <a:off x="990600" y="1752600"/>
            <a:ext cx="4267200" cy="957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kumimoji="1" lang="zh-CN" altLang="en-US" sz="2000" b="1">
                <a:solidFill>
                  <a:srgbClr val="000066"/>
                </a:solidFill>
                <a:latin typeface="Times New Roman" panose="02020603050405020304" pitchFamily="18" charset="0"/>
              </a:rPr>
              <a:t>用</a:t>
            </a:r>
            <a:r>
              <a:rPr kumimoji="1" lang="en-US" altLang="zh-CN" sz="2000" b="1">
                <a:solidFill>
                  <a:srgbClr val="000066"/>
                </a:solidFill>
                <a:latin typeface="Times New Roman" panose="02020603050405020304" pitchFamily="18" charset="0"/>
              </a:rPr>
              <a:t>PC</a:t>
            </a:r>
            <a:r>
              <a:rPr kumimoji="1" lang="zh-CN" altLang="en-US" sz="2000" b="1">
                <a:solidFill>
                  <a:srgbClr val="000066"/>
                </a:solidFill>
                <a:latin typeface="Times New Roman" panose="02020603050405020304" pitchFamily="18" charset="0"/>
              </a:rPr>
              <a:t>机＋仪器板卡 </a:t>
            </a:r>
            <a:r>
              <a:rPr kumimoji="1" lang="zh-CN" altLang="en-US" sz="2000" b="1">
                <a:solidFill>
                  <a:srgbClr val="000066"/>
                </a:solidFill>
                <a:latin typeface="Times New Roman" panose="02020603050405020304" pitchFamily="18" charset="0"/>
                <a:sym typeface="Wingdings" panose="05000000000000000000" pitchFamily="2" charset="2"/>
              </a:rPr>
              <a:t> 代替传统仪器</a:t>
            </a:r>
          </a:p>
          <a:p>
            <a:pPr eaLnBrk="1" hangingPunct="1">
              <a:lnSpc>
                <a:spcPct val="150000"/>
              </a:lnSpc>
              <a:spcBef>
                <a:spcPct val="0"/>
              </a:spcBef>
              <a:buFontTx/>
              <a:buNone/>
            </a:pPr>
            <a:r>
              <a:rPr kumimoji="1" lang="zh-CN" altLang="en-US" sz="2000" b="1">
                <a:solidFill>
                  <a:srgbClr val="000066"/>
                </a:solidFill>
                <a:latin typeface="Times New Roman" panose="02020603050405020304" pitchFamily="18" charset="0"/>
                <a:sym typeface="Wingdings" panose="05000000000000000000" pitchFamily="2" charset="2"/>
              </a:rPr>
              <a:t>用计算机软件  代替硬件分析电路</a:t>
            </a:r>
            <a:endParaRPr kumimoji="1" lang="zh-CN" altLang="en-US" sz="2000" b="1">
              <a:solidFill>
                <a:srgbClr val="000066"/>
              </a:solidFill>
              <a:latin typeface="Times New Roman" panose="02020603050405020304" pitchFamily="18" charset="0"/>
            </a:endParaRPr>
          </a:p>
        </p:txBody>
      </p:sp>
      <p:sp>
        <p:nvSpPr>
          <p:cNvPr id="69638" name="AutoShape 26">
            <a:extLst>
              <a:ext uri="{FF2B5EF4-FFF2-40B4-BE49-F238E27FC236}">
                <a16:creationId xmlns:a16="http://schemas.microsoft.com/office/drawing/2014/main" id="{59DABB52-BBF4-4F44-A4E1-122D6D298154}"/>
              </a:ext>
            </a:extLst>
          </p:cNvPr>
          <p:cNvSpPr>
            <a:spLocks noChangeArrowheads="1"/>
          </p:cNvSpPr>
          <p:nvPr/>
        </p:nvSpPr>
        <p:spPr bwMode="auto">
          <a:xfrm>
            <a:off x="5486400" y="2149475"/>
            <a:ext cx="533400" cy="228600"/>
          </a:xfrm>
          <a:prstGeom prst="rightArrow">
            <a:avLst>
              <a:gd name="adj1" fmla="val 50000"/>
              <a:gd name="adj2" fmla="val 5833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kumimoji="1" lang="zh-CN" altLang="en-US" sz="2400">
              <a:latin typeface="Times New Roman" panose="02020603050405020304" pitchFamily="18" charset="0"/>
            </a:endParaRPr>
          </a:p>
        </p:txBody>
      </p:sp>
      <p:sp>
        <p:nvSpPr>
          <p:cNvPr id="69639" name="Rectangle 27">
            <a:extLst>
              <a:ext uri="{FF2B5EF4-FFF2-40B4-BE49-F238E27FC236}">
                <a16:creationId xmlns:a16="http://schemas.microsoft.com/office/drawing/2014/main" id="{919478ED-A595-4005-B7DC-BA0E843160DC}"/>
              </a:ext>
            </a:extLst>
          </p:cNvPr>
          <p:cNvSpPr>
            <a:spLocks noChangeArrowheads="1"/>
          </p:cNvSpPr>
          <p:nvPr/>
        </p:nvSpPr>
        <p:spPr bwMode="auto">
          <a:xfrm>
            <a:off x="6477000" y="1924050"/>
            <a:ext cx="457200"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000" b="1">
                <a:solidFill>
                  <a:srgbClr val="993300"/>
                </a:solidFill>
                <a:latin typeface="Times New Roman" panose="02020603050405020304" pitchFamily="18" charset="0"/>
              </a:rPr>
              <a:t>优点</a:t>
            </a:r>
          </a:p>
        </p:txBody>
      </p:sp>
      <p:pic>
        <p:nvPicPr>
          <p:cNvPr id="28" name="Picture 32">
            <a:extLst>
              <a:ext uri="{FF2B5EF4-FFF2-40B4-BE49-F238E27FC236}">
                <a16:creationId xmlns:a16="http://schemas.microsoft.com/office/drawing/2014/main" id="{DC7912C8-714F-4886-AAF7-960A6ED756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997200"/>
            <a:ext cx="609600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 name="Picture 38">
            <a:extLst>
              <a:ext uri="{FF2B5EF4-FFF2-40B4-BE49-F238E27FC236}">
                <a16:creationId xmlns:a16="http://schemas.microsoft.com/office/drawing/2014/main" id="{277DFFBA-29F4-4689-A922-11683E584E9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3429000"/>
            <a:ext cx="5257800" cy="2900363"/>
          </a:xfrm>
          <a:prstGeom prst="rect">
            <a:avLst/>
          </a:prstGeom>
          <a:noFill/>
          <a:ln w="9525">
            <a:solidFill>
              <a:srgbClr val="FF99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0-#ppt_w/2"/>
                                          </p:val>
                                        </p:tav>
                                        <p:tav tm="100000">
                                          <p:val>
                                            <p:strVal val="#ppt_x"/>
                                          </p:val>
                                        </p:tav>
                                      </p:tavLst>
                                    </p:anim>
                                    <p:anim calcmode="lin" valueType="num">
                                      <p:cBhvr additive="base">
                                        <p:cTn id="8" dur="500" fill="hold"/>
                                        <p:tgtEl>
                                          <p:spTgt spid="28"/>
                                        </p:tgtEl>
                                        <p:attrNameLst>
                                          <p:attrName>ppt_y</p:attrName>
                                        </p:attrNameLst>
                                      </p:cBhvr>
                                      <p:tavLst>
                                        <p:tav tm="0">
                                          <p:val>
                                            <p:strVal val="#ppt_y"/>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2" fill="hold" nodeType="click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additive="base">
                                        <p:cTn id="13" dur="500" fill="hold"/>
                                        <p:tgtEl>
                                          <p:spTgt spid="29"/>
                                        </p:tgtEl>
                                        <p:attrNameLst>
                                          <p:attrName>ppt_x</p:attrName>
                                        </p:attrNameLst>
                                      </p:cBhvr>
                                      <p:tavLst>
                                        <p:tav tm="0">
                                          <p:val>
                                            <p:strVal val="1+#ppt_w/2"/>
                                          </p:val>
                                        </p:tav>
                                        <p:tav tm="100000">
                                          <p:val>
                                            <p:strVal val="#ppt_x"/>
                                          </p:val>
                                        </p:tav>
                                      </p:tavLst>
                                    </p:anim>
                                    <p:anim calcmode="lin" valueType="num">
                                      <p:cBhvr additive="base">
                                        <p:cTn id="14"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a:extLst>
              <a:ext uri="{FF2B5EF4-FFF2-40B4-BE49-F238E27FC236}">
                <a16:creationId xmlns:a16="http://schemas.microsoft.com/office/drawing/2014/main" id="{28E00602-4E15-44F4-ABD0-9A6762F28EEF}"/>
              </a:ext>
            </a:extLst>
          </p:cNvPr>
          <p:cNvSpPr>
            <a:spLocks noRot="1" noChangeArrowheads="1"/>
          </p:cNvSpPr>
          <p:nvPr/>
        </p:nvSpPr>
        <p:spPr bwMode="auto">
          <a:xfrm>
            <a:off x="611188" y="1557338"/>
            <a:ext cx="1657350" cy="2160587"/>
          </a:xfrm>
          <a:prstGeom prst="rect">
            <a:avLst/>
          </a:prstGeom>
          <a:noFill/>
          <a:ln w="38100">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folHlink"/>
              </a:buClr>
              <a:buSzPct val="85000"/>
              <a:buFont typeface="Wingdings 2" panose="05020102010507070707" pitchFamily="82" charset="2"/>
              <a:buNone/>
            </a:pPr>
            <a:r>
              <a:rPr lang="zh-CN" altLang="en-US" sz="3600"/>
              <a:t>信号分析与处理（软件算法）</a:t>
            </a:r>
          </a:p>
        </p:txBody>
      </p:sp>
      <p:sp>
        <p:nvSpPr>
          <p:cNvPr id="71683" name="Text Box 5">
            <a:extLst>
              <a:ext uri="{FF2B5EF4-FFF2-40B4-BE49-F238E27FC236}">
                <a16:creationId xmlns:a16="http://schemas.microsoft.com/office/drawing/2014/main" id="{CAE500B8-80AE-4BC2-84DA-D587803D6B6C}"/>
              </a:ext>
            </a:extLst>
          </p:cNvPr>
          <p:cNvSpPr txBox="1">
            <a:spLocks noChangeArrowheads="1"/>
          </p:cNvSpPr>
          <p:nvPr/>
        </p:nvSpPr>
        <p:spPr bwMode="auto">
          <a:xfrm>
            <a:off x="3779838" y="1557338"/>
            <a:ext cx="1728787" cy="2160587"/>
          </a:xfrm>
          <a:prstGeom prst="rect">
            <a:avLst/>
          </a:prstGeom>
          <a:noFill/>
          <a:ln w="38100"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folHlink"/>
              </a:buClr>
              <a:buSzPct val="85000"/>
              <a:buFont typeface="Wingdings 2" panose="05020102010507070707" pitchFamily="82" charset="2"/>
              <a:buNone/>
            </a:pPr>
            <a:r>
              <a:rPr lang="zh-CN" altLang="en-US" sz="3600"/>
              <a:t>机械量各种参数测量（</a:t>
            </a:r>
            <a:r>
              <a:rPr lang="zh-CN" altLang="zh-CN" sz="1800">
                <a:ea typeface="黑体" panose="02010609060101010101" pitchFamily="49" charset="-122"/>
                <a:cs typeface="Times New Roman" panose="02020603050405020304" pitchFamily="18" charset="0"/>
              </a:rPr>
              <a:t>硬件模块</a:t>
            </a:r>
            <a:r>
              <a:rPr lang="zh-CN" altLang="en-US" sz="3600"/>
              <a:t>）</a:t>
            </a:r>
          </a:p>
        </p:txBody>
      </p:sp>
      <p:sp>
        <p:nvSpPr>
          <p:cNvPr id="71684" name="Text Box 6">
            <a:extLst>
              <a:ext uri="{FF2B5EF4-FFF2-40B4-BE49-F238E27FC236}">
                <a16:creationId xmlns:a16="http://schemas.microsoft.com/office/drawing/2014/main" id="{81776FC1-4A82-4128-9D88-047D9DF17BCB}"/>
              </a:ext>
            </a:extLst>
          </p:cNvPr>
          <p:cNvSpPr txBox="1">
            <a:spLocks noChangeArrowheads="1"/>
          </p:cNvSpPr>
          <p:nvPr/>
        </p:nvSpPr>
        <p:spPr bwMode="auto">
          <a:xfrm>
            <a:off x="7019925" y="1557338"/>
            <a:ext cx="1223963" cy="2160587"/>
          </a:xfrm>
          <a:prstGeom prst="rect">
            <a:avLst/>
          </a:prstGeom>
          <a:noFill/>
          <a:ln w="38100" algn="ctr">
            <a:solidFill>
              <a:schemeClr val="tx2"/>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buClr>
                <a:schemeClr val="folHlink"/>
              </a:buClr>
              <a:buSzPct val="85000"/>
              <a:buFont typeface="Wingdings 2" panose="05020102010507070707" pitchFamily="82" charset="2"/>
              <a:buNone/>
            </a:pPr>
            <a:endParaRPr lang="en-US" altLang="zh-CN" sz="3600" dirty="0"/>
          </a:p>
          <a:p>
            <a:pPr eaLnBrk="1" hangingPunct="1">
              <a:lnSpc>
                <a:spcPct val="90000"/>
              </a:lnSpc>
              <a:buClr>
                <a:schemeClr val="folHlink"/>
              </a:buClr>
              <a:buSzPct val="85000"/>
              <a:buFont typeface="Wingdings 2" panose="05020102010507070707" pitchFamily="82" charset="2"/>
              <a:buNone/>
            </a:pPr>
            <a:r>
              <a:rPr lang="zh-CN" altLang="en-US" sz="3600" dirty="0"/>
              <a:t>系统</a:t>
            </a:r>
          </a:p>
        </p:txBody>
      </p:sp>
      <p:sp>
        <p:nvSpPr>
          <p:cNvPr id="71685" name="AutoShape 8">
            <a:extLst>
              <a:ext uri="{FF2B5EF4-FFF2-40B4-BE49-F238E27FC236}">
                <a16:creationId xmlns:a16="http://schemas.microsoft.com/office/drawing/2014/main" id="{6EC5B179-6A88-42E9-B0C2-DC13B737187E}"/>
              </a:ext>
            </a:extLst>
          </p:cNvPr>
          <p:cNvSpPr>
            <a:spLocks noChangeArrowheads="1"/>
          </p:cNvSpPr>
          <p:nvPr/>
        </p:nvSpPr>
        <p:spPr bwMode="auto">
          <a:xfrm>
            <a:off x="2482850" y="2420938"/>
            <a:ext cx="1081088" cy="360362"/>
          </a:xfrm>
          <a:prstGeom prst="rightArrow">
            <a:avLst>
              <a:gd name="adj1" fmla="val 50000"/>
              <a:gd name="adj2" fmla="val 75000"/>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86" name="AutoShape 9">
            <a:extLst>
              <a:ext uri="{FF2B5EF4-FFF2-40B4-BE49-F238E27FC236}">
                <a16:creationId xmlns:a16="http://schemas.microsoft.com/office/drawing/2014/main" id="{284A91DF-BAE2-4DA6-870B-262ACE620258}"/>
              </a:ext>
            </a:extLst>
          </p:cNvPr>
          <p:cNvSpPr>
            <a:spLocks noChangeArrowheads="1"/>
          </p:cNvSpPr>
          <p:nvPr/>
        </p:nvSpPr>
        <p:spPr bwMode="auto">
          <a:xfrm>
            <a:off x="5722938" y="2349500"/>
            <a:ext cx="1081087" cy="360363"/>
          </a:xfrm>
          <a:prstGeom prst="rightArrow">
            <a:avLst>
              <a:gd name="adj1" fmla="val 50000"/>
              <a:gd name="adj2" fmla="val 75000"/>
            </a:avLst>
          </a:prstGeom>
          <a:solidFill>
            <a:schemeClr val="bg1"/>
          </a:solidFill>
          <a:ln w="38100">
            <a:solidFill>
              <a:schemeClr val="tx2"/>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87" name="Text Box 10">
            <a:extLst>
              <a:ext uri="{FF2B5EF4-FFF2-40B4-BE49-F238E27FC236}">
                <a16:creationId xmlns:a16="http://schemas.microsoft.com/office/drawing/2014/main" id="{0B7967DD-9ED0-4BF1-BAA6-58C2ABAB40FF}"/>
              </a:ext>
            </a:extLst>
          </p:cNvPr>
          <p:cNvSpPr txBox="1">
            <a:spLocks noChangeArrowheads="1"/>
          </p:cNvSpPr>
          <p:nvPr/>
        </p:nvSpPr>
        <p:spPr bwMode="auto">
          <a:xfrm>
            <a:off x="468313" y="549275"/>
            <a:ext cx="6340475"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a:t>机械工程测试技术课程的学习内容</a:t>
            </a:r>
          </a:p>
        </p:txBody>
      </p:sp>
      <p:sp>
        <p:nvSpPr>
          <p:cNvPr id="71688" name="Text Box 12">
            <a:extLst>
              <a:ext uri="{FF2B5EF4-FFF2-40B4-BE49-F238E27FC236}">
                <a16:creationId xmlns:a16="http://schemas.microsoft.com/office/drawing/2014/main" id="{71D64797-8675-4494-A141-C2E29F77518C}"/>
              </a:ext>
            </a:extLst>
          </p:cNvPr>
          <p:cNvSpPr txBox="1">
            <a:spLocks noChangeArrowheads="1"/>
          </p:cNvSpPr>
          <p:nvPr/>
        </p:nvSpPr>
        <p:spPr bwMode="auto">
          <a:xfrm>
            <a:off x="611188" y="4797425"/>
            <a:ext cx="18002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1~10</a:t>
            </a:r>
            <a:r>
              <a:rPr lang="zh-CN" altLang="en-US" sz="2400" dirty="0"/>
              <a:t>讲</a:t>
            </a:r>
          </a:p>
        </p:txBody>
      </p:sp>
      <p:sp>
        <p:nvSpPr>
          <p:cNvPr id="71689" name="Text Box 13">
            <a:extLst>
              <a:ext uri="{FF2B5EF4-FFF2-40B4-BE49-F238E27FC236}">
                <a16:creationId xmlns:a16="http://schemas.microsoft.com/office/drawing/2014/main" id="{B091EC7C-15A1-4B2C-BA4C-512AE6EFC94A}"/>
              </a:ext>
            </a:extLst>
          </p:cNvPr>
          <p:cNvSpPr txBox="1">
            <a:spLocks noChangeArrowheads="1"/>
          </p:cNvSpPr>
          <p:nvPr/>
        </p:nvSpPr>
        <p:spPr bwMode="auto">
          <a:xfrm>
            <a:off x="7019925" y="4724400"/>
            <a:ext cx="1512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14~15</a:t>
            </a:r>
            <a:r>
              <a:rPr lang="zh-CN" altLang="en-US" sz="2400" dirty="0"/>
              <a:t>讲</a:t>
            </a:r>
          </a:p>
        </p:txBody>
      </p:sp>
      <p:sp>
        <p:nvSpPr>
          <p:cNvPr id="71690" name="Text Box 14">
            <a:extLst>
              <a:ext uri="{FF2B5EF4-FFF2-40B4-BE49-F238E27FC236}">
                <a16:creationId xmlns:a16="http://schemas.microsoft.com/office/drawing/2014/main" id="{C4678E9B-95A7-4188-BEE1-FD8424BEEB5C}"/>
              </a:ext>
            </a:extLst>
          </p:cNvPr>
          <p:cNvSpPr txBox="1">
            <a:spLocks noChangeArrowheads="1"/>
          </p:cNvSpPr>
          <p:nvPr/>
        </p:nvSpPr>
        <p:spPr bwMode="auto">
          <a:xfrm>
            <a:off x="4067175" y="4820603"/>
            <a:ext cx="1655763"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FontTx/>
              <a:buNone/>
            </a:pPr>
            <a:r>
              <a:rPr lang="en-US" altLang="zh-CN" sz="2400" dirty="0"/>
              <a:t>11~13</a:t>
            </a:r>
            <a:r>
              <a:rPr lang="zh-CN" altLang="en-US" sz="2400" dirty="0"/>
              <a:t>讲</a:t>
            </a:r>
          </a:p>
        </p:txBody>
      </p:sp>
      <p:sp>
        <p:nvSpPr>
          <p:cNvPr id="71691" name="AutoShape 15">
            <a:extLst>
              <a:ext uri="{FF2B5EF4-FFF2-40B4-BE49-F238E27FC236}">
                <a16:creationId xmlns:a16="http://schemas.microsoft.com/office/drawing/2014/main" id="{C71F14A6-E61D-4E94-9F89-00C549AB719B}"/>
              </a:ext>
            </a:extLst>
          </p:cNvPr>
          <p:cNvSpPr>
            <a:spLocks noChangeArrowheads="1"/>
          </p:cNvSpPr>
          <p:nvPr/>
        </p:nvSpPr>
        <p:spPr bwMode="auto">
          <a:xfrm>
            <a:off x="1187450" y="4076700"/>
            <a:ext cx="215900" cy="576263"/>
          </a:xfrm>
          <a:prstGeom prst="upArrow">
            <a:avLst>
              <a:gd name="adj1" fmla="val 50000"/>
              <a:gd name="adj2" fmla="val 66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92" name="AutoShape 16">
            <a:extLst>
              <a:ext uri="{FF2B5EF4-FFF2-40B4-BE49-F238E27FC236}">
                <a16:creationId xmlns:a16="http://schemas.microsoft.com/office/drawing/2014/main" id="{908C3CB3-F794-4BE2-801D-939A5ED9D742}"/>
              </a:ext>
            </a:extLst>
          </p:cNvPr>
          <p:cNvSpPr>
            <a:spLocks noChangeArrowheads="1"/>
          </p:cNvSpPr>
          <p:nvPr/>
        </p:nvSpPr>
        <p:spPr bwMode="auto">
          <a:xfrm>
            <a:off x="4427538" y="4076700"/>
            <a:ext cx="215900" cy="576263"/>
          </a:xfrm>
          <a:prstGeom prst="upArrow">
            <a:avLst>
              <a:gd name="adj1" fmla="val 50000"/>
              <a:gd name="adj2" fmla="val 66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
        <p:nvSpPr>
          <p:cNvPr id="71693" name="AutoShape 17">
            <a:extLst>
              <a:ext uri="{FF2B5EF4-FFF2-40B4-BE49-F238E27FC236}">
                <a16:creationId xmlns:a16="http://schemas.microsoft.com/office/drawing/2014/main" id="{ABE3AD0D-77FD-4D3E-9F49-9E99DEAE94C5}"/>
              </a:ext>
            </a:extLst>
          </p:cNvPr>
          <p:cNvSpPr>
            <a:spLocks noChangeArrowheads="1"/>
          </p:cNvSpPr>
          <p:nvPr/>
        </p:nvSpPr>
        <p:spPr bwMode="auto">
          <a:xfrm>
            <a:off x="7524750" y="4076700"/>
            <a:ext cx="215900" cy="576263"/>
          </a:xfrm>
          <a:prstGeom prst="upArrow">
            <a:avLst>
              <a:gd name="adj1" fmla="val 50000"/>
              <a:gd name="adj2" fmla="val 66728"/>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77C556F4-35F4-41EB-B062-B23F37B7052D}"/>
              </a:ext>
            </a:extLst>
          </p:cNvPr>
          <p:cNvSpPr txBox="1"/>
          <p:nvPr/>
        </p:nvSpPr>
        <p:spPr>
          <a:xfrm>
            <a:off x="1043608" y="305365"/>
            <a:ext cx="6534472" cy="6832640"/>
          </a:xfrm>
          <a:prstGeom prst="rect">
            <a:avLst/>
          </a:prstGeom>
          <a:noFill/>
        </p:spPr>
        <p:txBody>
          <a:bodyPr wrap="square">
            <a:spAutoFit/>
          </a:bodyPr>
          <a:lstStyle/>
          <a:p>
            <a:pPr>
              <a:lnSpc>
                <a:spcPct val="150000"/>
              </a:lnSpc>
            </a:pPr>
            <a:r>
              <a:rPr lang="zh-CN" altLang="en-US" sz="2800" b="1" dirty="0">
                <a:latin typeface="+mn-lt"/>
              </a:rPr>
              <a:t>第</a:t>
            </a:r>
            <a:r>
              <a:rPr lang="en-US" altLang="zh-CN" sz="2800" b="1" dirty="0">
                <a:latin typeface="+mn-lt"/>
              </a:rPr>
              <a:t>1</a:t>
            </a:r>
            <a:r>
              <a:rPr lang="zh-CN" altLang="en-US" sz="2800" b="1" dirty="0">
                <a:latin typeface="+mn-lt"/>
              </a:rPr>
              <a:t>讲         绪论</a:t>
            </a:r>
            <a:endParaRPr lang="en-US" altLang="zh-CN" sz="2800" b="1" dirty="0">
              <a:latin typeface="+mn-lt"/>
            </a:endParaRPr>
          </a:p>
          <a:p>
            <a:pPr>
              <a:lnSpc>
                <a:spcPct val="150000"/>
              </a:lnSpc>
            </a:pPr>
            <a:r>
              <a:rPr lang="zh-CN" altLang="en-US" sz="2800" b="1" dirty="0">
                <a:latin typeface="+mn-lt"/>
              </a:rPr>
              <a:t>第</a:t>
            </a:r>
            <a:r>
              <a:rPr lang="en-US" altLang="zh-CN" sz="2800" b="1" dirty="0">
                <a:latin typeface="+mn-lt"/>
              </a:rPr>
              <a:t>2</a:t>
            </a:r>
            <a:r>
              <a:rPr lang="zh-CN" altLang="en-US" sz="2800" b="1" dirty="0">
                <a:latin typeface="+mn-lt"/>
              </a:rPr>
              <a:t>讲        周期信号及其频谱</a:t>
            </a:r>
          </a:p>
          <a:p>
            <a:pPr>
              <a:lnSpc>
                <a:spcPct val="150000"/>
              </a:lnSpc>
            </a:pPr>
            <a:r>
              <a:rPr lang="zh-CN" altLang="en-US" sz="2800" b="1" dirty="0">
                <a:latin typeface="+mn-lt"/>
              </a:rPr>
              <a:t>第</a:t>
            </a:r>
            <a:r>
              <a:rPr lang="en-US" altLang="zh-CN" sz="2800" b="1" dirty="0">
                <a:latin typeface="+mn-lt"/>
              </a:rPr>
              <a:t>3~5</a:t>
            </a:r>
            <a:r>
              <a:rPr lang="zh-CN" altLang="en-US" sz="2800" b="1" dirty="0">
                <a:latin typeface="+mn-lt"/>
              </a:rPr>
              <a:t>讲    瞬变信号及其频谱</a:t>
            </a:r>
          </a:p>
          <a:p>
            <a:pPr>
              <a:lnSpc>
                <a:spcPct val="150000"/>
              </a:lnSpc>
            </a:pPr>
            <a:r>
              <a:rPr lang="zh-CN" altLang="en-US" sz="2800" b="1" dirty="0">
                <a:latin typeface="+mn-lt"/>
              </a:rPr>
              <a:t>第</a:t>
            </a:r>
            <a:r>
              <a:rPr lang="en-US" altLang="zh-CN" sz="2800" b="1" dirty="0">
                <a:latin typeface="+mn-lt"/>
              </a:rPr>
              <a:t>6~7</a:t>
            </a:r>
            <a:r>
              <a:rPr lang="zh-CN" altLang="en-US" sz="2800" b="1" dirty="0">
                <a:latin typeface="+mn-lt"/>
              </a:rPr>
              <a:t>讲    数字信号处理技术基础</a:t>
            </a:r>
          </a:p>
          <a:p>
            <a:pPr>
              <a:lnSpc>
                <a:spcPct val="150000"/>
              </a:lnSpc>
            </a:pPr>
            <a:r>
              <a:rPr lang="zh-CN" altLang="en-US" sz="2800" b="1" dirty="0">
                <a:latin typeface="+mn-lt"/>
              </a:rPr>
              <a:t>第</a:t>
            </a:r>
            <a:r>
              <a:rPr lang="en-US" altLang="zh-CN" sz="2800" b="1" dirty="0">
                <a:latin typeface="+mn-lt"/>
              </a:rPr>
              <a:t>8</a:t>
            </a:r>
            <a:r>
              <a:rPr lang="zh-CN" altLang="en-US" sz="2800" b="1" dirty="0">
                <a:latin typeface="+mn-lt"/>
              </a:rPr>
              <a:t>讲        相关分析及其应用</a:t>
            </a:r>
          </a:p>
          <a:p>
            <a:pPr>
              <a:lnSpc>
                <a:spcPct val="150000"/>
              </a:lnSpc>
            </a:pPr>
            <a:r>
              <a:rPr lang="zh-CN" altLang="en-US" sz="2800" b="1" dirty="0">
                <a:latin typeface="+mn-lt"/>
              </a:rPr>
              <a:t>第</a:t>
            </a:r>
            <a:r>
              <a:rPr lang="en-US" altLang="zh-CN" sz="2800" b="1" dirty="0">
                <a:latin typeface="+mn-lt"/>
              </a:rPr>
              <a:t>9~10</a:t>
            </a:r>
            <a:r>
              <a:rPr lang="zh-CN" altLang="en-US" sz="2800" b="1" dirty="0">
                <a:latin typeface="+mn-lt"/>
              </a:rPr>
              <a:t>讲  功率谱分析及其应用</a:t>
            </a:r>
          </a:p>
          <a:p>
            <a:pPr>
              <a:lnSpc>
                <a:spcPct val="150000"/>
              </a:lnSpc>
            </a:pPr>
            <a:r>
              <a:rPr lang="zh-CN" altLang="en-US" sz="2800" b="1" dirty="0">
                <a:latin typeface="+mn-lt"/>
              </a:rPr>
              <a:t>第</a:t>
            </a:r>
            <a:r>
              <a:rPr lang="en-US" altLang="zh-CN" sz="2800" b="1" dirty="0">
                <a:latin typeface="+mn-lt"/>
              </a:rPr>
              <a:t>11~12</a:t>
            </a:r>
            <a:r>
              <a:rPr lang="zh-CN" altLang="en-US" sz="2800" b="1" dirty="0">
                <a:latin typeface="+mn-lt"/>
              </a:rPr>
              <a:t>讲  传感器</a:t>
            </a:r>
          </a:p>
          <a:p>
            <a:pPr>
              <a:lnSpc>
                <a:spcPct val="150000"/>
              </a:lnSpc>
            </a:pPr>
            <a:r>
              <a:rPr lang="zh-CN" altLang="en-US" sz="2800" b="1" dirty="0">
                <a:latin typeface="+mn-lt"/>
              </a:rPr>
              <a:t>第</a:t>
            </a:r>
            <a:r>
              <a:rPr lang="en-US" altLang="zh-CN" sz="2800" b="1" dirty="0">
                <a:latin typeface="+mn-lt"/>
              </a:rPr>
              <a:t>13</a:t>
            </a:r>
            <a:r>
              <a:rPr lang="zh-CN" altLang="en-US" sz="2800" b="1" dirty="0">
                <a:latin typeface="+mn-lt"/>
              </a:rPr>
              <a:t>讲       信号调理与转换</a:t>
            </a:r>
          </a:p>
          <a:p>
            <a:pPr>
              <a:lnSpc>
                <a:spcPct val="150000"/>
              </a:lnSpc>
            </a:pPr>
            <a:r>
              <a:rPr lang="zh-CN" altLang="en-US" sz="2800" b="1" dirty="0">
                <a:latin typeface="+mn-lt"/>
              </a:rPr>
              <a:t>第</a:t>
            </a:r>
            <a:r>
              <a:rPr lang="en-US" altLang="zh-CN" sz="2800" b="1" dirty="0">
                <a:latin typeface="+mn-lt"/>
              </a:rPr>
              <a:t>14~15</a:t>
            </a:r>
            <a:r>
              <a:rPr lang="zh-CN" altLang="en-US" sz="2800" b="1" dirty="0">
                <a:latin typeface="+mn-lt"/>
              </a:rPr>
              <a:t>讲 测试系统及特性</a:t>
            </a:r>
            <a:endParaRPr lang="en-US" altLang="zh-CN" sz="2800" b="1" dirty="0">
              <a:latin typeface="+mn-lt"/>
            </a:endParaRPr>
          </a:p>
          <a:p>
            <a:pPr>
              <a:lnSpc>
                <a:spcPct val="150000"/>
              </a:lnSpc>
            </a:pPr>
            <a:r>
              <a:rPr lang="zh-CN" altLang="en-US" sz="2800" b="1" dirty="0">
                <a:latin typeface="+mn-lt"/>
              </a:rPr>
              <a:t>第</a:t>
            </a:r>
            <a:r>
              <a:rPr lang="en-US" altLang="zh-CN" sz="2800" b="1" dirty="0">
                <a:latin typeface="+mn-lt"/>
              </a:rPr>
              <a:t>16</a:t>
            </a:r>
            <a:r>
              <a:rPr lang="zh-CN" altLang="en-US" sz="2800" b="1" dirty="0">
                <a:latin typeface="+mn-lt"/>
              </a:rPr>
              <a:t>讲       复习</a:t>
            </a:r>
          </a:p>
          <a:p>
            <a:endParaRPr lang="zh-CN" altLang="en-US" sz="1800" dirty="0">
              <a:solidFill>
                <a:srgbClr val="002060"/>
              </a:solidFill>
              <a:latin typeface="黑体" panose="02010609060101010101" pitchFamily="49" charset="-122"/>
              <a:ea typeface="黑体" panose="02010609060101010101" pitchFamily="49" charset="-122"/>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E548CC2E-644A-4788-85D2-570A441A9A49}"/>
              </a:ext>
            </a:extLst>
          </p:cNvPr>
          <p:cNvSpPr/>
          <p:nvPr/>
        </p:nvSpPr>
        <p:spPr>
          <a:xfrm>
            <a:off x="571500" y="620713"/>
            <a:ext cx="8215313" cy="1682577"/>
          </a:xfrm>
          <a:prstGeom prst="rect">
            <a:avLst/>
          </a:prstGeom>
        </p:spPr>
        <p:txBody>
          <a:bodyPr>
            <a:spAutoFit/>
          </a:bodyPr>
          <a:lstStyle/>
          <a:p>
            <a:pPr marL="457200" indent="-457200" algn="just">
              <a:lnSpc>
                <a:spcPct val="150000"/>
              </a:lnSpc>
              <a:defRPr/>
            </a:pPr>
            <a:r>
              <a:rPr lang="zh-CN" altLang="en-US" sz="2400" b="1" dirty="0">
                <a:latin typeface="+mn-lt"/>
              </a:rPr>
              <a:t>教学方式：课堂授课＋课外练习；</a:t>
            </a:r>
          </a:p>
          <a:p>
            <a:pPr marL="457200" indent="-457200" algn="just">
              <a:lnSpc>
                <a:spcPct val="150000"/>
              </a:lnSpc>
              <a:defRPr/>
            </a:pPr>
            <a:r>
              <a:rPr lang="zh-CN" altLang="en-US" sz="2400" b="1" dirty="0">
                <a:latin typeface="+mn-lt"/>
              </a:rPr>
              <a:t>考核形式：期末考试（</a:t>
            </a:r>
            <a:r>
              <a:rPr lang="en-US" altLang="zh-CN" sz="2400" b="1" dirty="0">
                <a:latin typeface="+mn-lt"/>
              </a:rPr>
              <a:t>60</a:t>
            </a:r>
            <a:r>
              <a:rPr lang="zh-CN" altLang="en-US" sz="2400" b="1" dirty="0">
                <a:latin typeface="+mn-lt"/>
              </a:rPr>
              <a:t>％）</a:t>
            </a:r>
            <a:r>
              <a:rPr lang="en-US" altLang="zh-CN" sz="2400" b="1" dirty="0">
                <a:latin typeface="+mn-lt"/>
              </a:rPr>
              <a:t>   </a:t>
            </a:r>
            <a:r>
              <a:rPr lang="zh-CN" altLang="en-US" sz="2400" b="1" dirty="0">
                <a:latin typeface="+mn-lt"/>
              </a:rPr>
              <a:t>＋平时成绩（</a:t>
            </a:r>
            <a:r>
              <a:rPr lang="en-US" altLang="zh-CN" sz="2400" b="1" dirty="0">
                <a:latin typeface="+mn-lt"/>
              </a:rPr>
              <a:t>40</a:t>
            </a:r>
            <a:r>
              <a:rPr lang="zh-CN" altLang="en-US" sz="2400" b="1" dirty="0">
                <a:latin typeface="+mn-lt"/>
              </a:rPr>
              <a:t>％，包括作业、出勤等）</a:t>
            </a:r>
          </a:p>
        </p:txBody>
      </p:sp>
      <p:sp>
        <p:nvSpPr>
          <p:cNvPr id="73731" name="矩形 4">
            <a:extLst>
              <a:ext uri="{FF2B5EF4-FFF2-40B4-BE49-F238E27FC236}">
                <a16:creationId xmlns:a16="http://schemas.microsoft.com/office/drawing/2014/main" id="{88A3BE69-AF93-421C-974A-BE16C00BD97E}"/>
              </a:ext>
            </a:extLst>
          </p:cNvPr>
          <p:cNvSpPr>
            <a:spLocks noChangeArrowheads="1"/>
          </p:cNvSpPr>
          <p:nvPr/>
        </p:nvSpPr>
        <p:spPr bwMode="auto">
          <a:xfrm>
            <a:off x="250825" y="3200400"/>
            <a:ext cx="2857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 typeface="Wingdings" panose="05000000000000000000" pitchFamily="2" charset="2"/>
              <a:buChar char="Ø"/>
            </a:pPr>
            <a:r>
              <a:rPr lang="zh-CN" altLang="en-US" sz="1800" b="1"/>
              <a:t>主要参考书：</a:t>
            </a:r>
          </a:p>
        </p:txBody>
      </p:sp>
      <p:sp>
        <p:nvSpPr>
          <p:cNvPr id="6" name="矩形 5">
            <a:extLst>
              <a:ext uri="{FF2B5EF4-FFF2-40B4-BE49-F238E27FC236}">
                <a16:creationId xmlns:a16="http://schemas.microsoft.com/office/drawing/2014/main" id="{3ECBD097-9CF7-49C0-8CC7-44F007913D75}"/>
              </a:ext>
            </a:extLst>
          </p:cNvPr>
          <p:cNvSpPr/>
          <p:nvPr/>
        </p:nvSpPr>
        <p:spPr>
          <a:xfrm>
            <a:off x="500063" y="3656013"/>
            <a:ext cx="8643937" cy="2116028"/>
          </a:xfrm>
          <a:prstGeom prst="rect">
            <a:avLst/>
          </a:prstGeom>
        </p:spPr>
        <p:txBody>
          <a:bodyPr>
            <a:spAutoFit/>
          </a:bodyPr>
          <a:lstStyle/>
          <a:p>
            <a:pPr marL="457200" indent="-457200" algn="just">
              <a:lnSpc>
                <a:spcPct val="150000"/>
              </a:lnSpc>
              <a:buFont typeface="Wingdings" pitchFamily="2" charset="2"/>
              <a:buAutoNum type="circleNumDbPlain"/>
              <a:defRPr/>
            </a:pPr>
            <a:r>
              <a:rPr lang="zh-CN" altLang="en-US" b="1" dirty="0">
                <a:latin typeface="+mn-lt"/>
              </a:rPr>
              <a:t>机械工程测试技术基础（第</a:t>
            </a:r>
            <a:r>
              <a:rPr lang="en-US" altLang="zh-CN" b="1" dirty="0">
                <a:latin typeface="+mn-lt"/>
              </a:rPr>
              <a:t>4</a:t>
            </a:r>
            <a:r>
              <a:rPr lang="zh-CN" altLang="en-US" b="1" dirty="0">
                <a:latin typeface="+mn-lt"/>
              </a:rPr>
              <a:t>版），熊诗波，机械工业出版社，</a:t>
            </a:r>
            <a:r>
              <a:rPr lang="en-US" altLang="zh-CN" b="1" dirty="0">
                <a:latin typeface="+mn-lt"/>
              </a:rPr>
              <a:t>2018</a:t>
            </a:r>
          </a:p>
          <a:p>
            <a:pPr marL="457200" indent="-457200" algn="just">
              <a:lnSpc>
                <a:spcPct val="150000"/>
              </a:lnSpc>
              <a:buFont typeface="Wingdings" pitchFamily="2" charset="2"/>
              <a:buAutoNum type="circleNumDbPlain"/>
              <a:defRPr/>
            </a:pPr>
            <a:r>
              <a:rPr lang="zh-CN" altLang="en-US" b="1" dirty="0">
                <a:latin typeface="+mn-lt"/>
              </a:rPr>
              <a:t>机械工程测试技术，杨将新，杨世锡，高等教育出版社， </a:t>
            </a:r>
            <a:r>
              <a:rPr lang="en-US" altLang="zh-CN" b="1" dirty="0">
                <a:latin typeface="+mn-lt"/>
              </a:rPr>
              <a:t>2008</a:t>
            </a:r>
          </a:p>
          <a:p>
            <a:pPr marL="457200" indent="-457200" algn="just">
              <a:lnSpc>
                <a:spcPct val="150000"/>
              </a:lnSpc>
              <a:buFont typeface="Wingdings" pitchFamily="2" charset="2"/>
              <a:buAutoNum type="circleNumDbPlain"/>
              <a:defRPr/>
            </a:pPr>
            <a:r>
              <a:rPr lang="zh-CN" altLang="en-US" b="1" dirty="0">
                <a:latin typeface="+mn-lt"/>
              </a:rPr>
              <a:t>机械工程测试技术基础（第</a:t>
            </a:r>
            <a:r>
              <a:rPr lang="en-US" altLang="zh-CN" b="1" dirty="0">
                <a:latin typeface="+mn-lt"/>
              </a:rPr>
              <a:t>3</a:t>
            </a:r>
            <a:r>
              <a:rPr lang="zh-CN" altLang="en-US" b="1" dirty="0">
                <a:latin typeface="+mn-lt"/>
              </a:rPr>
              <a:t>版），熊诗波、黄长艺，机械工业出版社，</a:t>
            </a:r>
            <a:r>
              <a:rPr lang="en-US" altLang="zh-CN" b="1" dirty="0">
                <a:latin typeface="+mn-lt"/>
              </a:rPr>
              <a:t>2011</a:t>
            </a:r>
          </a:p>
          <a:p>
            <a:pPr marL="457200" indent="-457200" algn="just">
              <a:lnSpc>
                <a:spcPct val="150000"/>
              </a:lnSpc>
              <a:buFont typeface="Wingdings" pitchFamily="2" charset="2"/>
              <a:buAutoNum type="circleNumDbPlain"/>
              <a:defRPr/>
            </a:pPr>
            <a:r>
              <a:rPr lang="zh-CN" altLang="en-US" b="1" dirty="0">
                <a:latin typeface="+mn-lt"/>
              </a:rPr>
              <a:t>测试技术基础，王伯雄，清华大学出版社，</a:t>
            </a:r>
            <a:r>
              <a:rPr lang="en-US" altLang="zh-CN" b="1" dirty="0">
                <a:latin typeface="+mn-lt"/>
              </a:rPr>
              <a:t>2003</a:t>
            </a:r>
          </a:p>
          <a:p>
            <a:pPr marL="457200" indent="-457200" algn="just">
              <a:lnSpc>
                <a:spcPct val="150000"/>
              </a:lnSpc>
              <a:buFont typeface="Wingdings" pitchFamily="2" charset="2"/>
              <a:buAutoNum type="circleNumDbPlain"/>
              <a:defRPr/>
            </a:pPr>
            <a:r>
              <a:rPr lang="zh-CN" altLang="en-US" b="1" dirty="0">
                <a:latin typeface="+mn-lt"/>
              </a:rPr>
              <a:t>信号与系统（第二版），上册，郑君里等，高等教育出版社，</a:t>
            </a:r>
            <a:r>
              <a:rPr lang="en-US" altLang="zh-CN" b="1" dirty="0">
                <a:latin typeface="+mn-lt"/>
              </a:rPr>
              <a:t>2000</a:t>
            </a:r>
            <a:endParaRPr lang="en-US" altLang="zh-CN" b="1" dirty="0">
              <a:solidFill>
                <a:srgbClr val="FFCC00"/>
              </a:solidFill>
              <a:latin typeface="+mn-l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4">
            <a:extLst>
              <a:ext uri="{FF2B5EF4-FFF2-40B4-BE49-F238E27FC236}">
                <a16:creationId xmlns:a16="http://schemas.microsoft.com/office/drawing/2014/main" id="{53F1FAA1-E909-4188-8B1F-2645DFC554BF}"/>
              </a:ext>
            </a:extLst>
          </p:cNvPr>
          <p:cNvSpPr txBox="1">
            <a:spLocks noChangeArrowheads="1"/>
          </p:cNvSpPr>
          <p:nvPr/>
        </p:nvSpPr>
        <p:spPr bwMode="auto">
          <a:xfrm>
            <a:off x="357188" y="357188"/>
            <a:ext cx="13684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lgn="ctr">
                <a:solidFill>
                  <a:srgbClr val="000000"/>
                </a:solidFill>
                <a:miter lim="800000"/>
                <a:headEnd/>
                <a:tailEnd/>
              </a14:hiddenLine>
            </a:ext>
          </a:extLst>
        </p:spPr>
        <p:txBody>
          <a:bodyPr>
            <a:spAutoFit/>
          </a:bodyPr>
          <a:lstStyle>
            <a:lvl1pPr marL="457200" indent="-4572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kumimoji="1" lang="zh-CN" altLang="en-US" sz="2800" b="1">
                <a:latin typeface="黑体" panose="02010609060101010101" pitchFamily="49" charset="-122"/>
                <a:ea typeface="黑体" panose="02010609060101010101" pitchFamily="49" charset="-122"/>
              </a:rPr>
              <a:t>作业</a:t>
            </a:r>
            <a:r>
              <a:rPr kumimoji="1" lang="zh-CN" altLang="en-US" sz="2800" b="1">
                <a:solidFill>
                  <a:srgbClr val="FFFF00"/>
                </a:solidFill>
                <a:latin typeface="黑体" panose="02010609060101010101" pitchFamily="49" charset="-122"/>
                <a:ea typeface="黑体" panose="02010609060101010101" pitchFamily="49" charset="-122"/>
              </a:rPr>
              <a:t>：</a:t>
            </a:r>
          </a:p>
        </p:txBody>
      </p:sp>
      <p:sp>
        <p:nvSpPr>
          <p:cNvPr id="5" name="Text Box 5">
            <a:extLst>
              <a:ext uri="{FF2B5EF4-FFF2-40B4-BE49-F238E27FC236}">
                <a16:creationId xmlns:a16="http://schemas.microsoft.com/office/drawing/2014/main" id="{22FAE9D5-6BE2-48AF-8932-77AAB57E7869}"/>
              </a:ext>
            </a:extLst>
          </p:cNvPr>
          <p:cNvSpPr txBox="1">
            <a:spLocks noChangeArrowheads="1"/>
          </p:cNvSpPr>
          <p:nvPr/>
        </p:nvSpPr>
        <p:spPr bwMode="auto">
          <a:xfrm>
            <a:off x="714375" y="1143000"/>
            <a:ext cx="8250238" cy="523875"/>
          </a:xfrm>
          <a:prstGeom prst="rect">
            <a:avLst/>
          </a:prstGeom>
          <a:noFill/>
          <a:ln>
            <a:noFill/>
          </a:ln>
        </p:spPr>
        <p:txBody>
          <a:bodyPr>
            <a:spAutoFit/>
          </a:bodyPr>
          <a:lstStyle>
            <a:lvl1pPr marL="457200" indent="-457200" eaLnBrk="0" hangingPunct="0">
              <a:defRPr kumimoji="1" sz="2800">
                <a:solidFill>
                  <a:schemeClr val="bg1"/>
                </a:solidFill>
                <a:latin typeface="黑体" pitchFamily="49" charset="-122"/>
                <a:ea typeface="黑体" pitchFamily="49" charset="-122"/>
              </a:defRPr>
            </a:lvl1pPr>
            <a:lvl2pPr marL="742950" indent="-285750" eaLnBrk="0" hangingPunct="0">
              <a:defRPr kumimoji="1" sz="2800">
                <a:solidFill>
                  <a:schemeClr val="bg1"/>
                </a:solidFill>
                <a:latin typeface="黑体" pitchFamily="49" charset="-122"/>
                <a:ea typeface="黑体" pitchFamily="49" charset="-122"/>
              </a:defRPr>
            </a:lvl2pPr>
            <a:lvl3pPr marL="1143000" indent="-228600" eaLnBrk="0" hangingPunct="0">
              <a:defRPr kumimoji="1" sz="2800">
                <a:solidFill>
                  <a:schemeClr val="bg1"/>
                </a:solidFill>
                <a:latin typeface="黑体" pitchFamily="49" charset="-122"/>
                <a:ea typeface="黑体" pitchFamily="49" charset="-122"/>
              </a:defRPr>
            </a:lvl3pPr>
            <a:lvl4pPr marL="1600200" indent="-228600" eaLnBrk="0" hangingPunct="0">
              <a:defRPr kumimoji="1" sz="2800">
                <a:solidFill>
                  <a:schemeClr val="bg1"/>
                </a:solidFill>
                <a:latin typeface="黑体" pitchFamily="49" charset="-122"/>
                <a:ea typeface="黑体" pitchFamily="49" charset="-122"/>
              </a:defRPr>
            </a:lvl4pPr>
            <a:lvl5pPr marL="2057400" indent="-228600" eaLnBrk="0" hangingPunct="0">
              <a:defRPr kumimoji="1" sz="2800">
                <a:solidFill>
                  <a:schemeClr val="bg1"/>
                </a:solidFill>
                <a:latin typeface="黑体" pitchFamily="49" charset="-122"/>
                <a:ea typeface="黑体" pitchFamily="49" charset="-122"/>
              </a:defRPr>
            </a:lvl5pPr>
            <a:lvl6pPr marL="2514600" indent="-228600" algn="ctr" eaLnBrk="0" fontAlgn="base" hangingPunct="0">
              <a:lnSpc>
                <a:spcPct val="130000"/>
              </a:lnSpc>
              <a:spcBef>
                <a:spcPct val="50000"/>
              </a:spcBef>
              <a:spcAft>
                <a:spcPct val="0"/>
              </a:spcAft>
              <a:defRPr kumimoji="1" sz="2800">
                <a:solidFill>
                  <a:schemeClr val="bg1"/>
                </a:solidFill>
                <a:latin typeface="黑体" pitchFamily="49" charset="-122"/>
                <a:ea typeface="黑体" pitchFamily="49" charset="-122"/>
              </a:defRPr>
            </a:lvl6pPr>
            <a:lvl7pPr marL="2971800" indent="-228600" algn="ctr" eaLnBrk="0" fontAlgn="base" hangingPunct="0">
              <a:lnSpc>
                <a:spcPct val="130000"/>
              </a:lnSpc>
              <a:spcBef>
                <a:spcPct val="50000"/>
              </a:spcBef>
              <a:spcAft>
                <a:spcPct val="0"/>
              </a:spcAft>
              <a:defRPr kumimoji="1" sz="2800">
                <a:solidFill>
                  <a:schemeClr val="bg1"/>
                </a:solidFill>
                <a:latin typeface="黑体" pitchFamily="49" charset="-122"/>
                <a:ea typeface="黑体" pitchFamily="49" charset="-122"/>
              </a:defRPr>
            </a:lvl7pPr>
            <a:lvl8pPr marL="3429000" indent="-228600" algn="ctr" eaLnBrk="0" fontAlgn="base" hangingPunct="0">
              <a:lnSpc>
                <a:spcPct val="130000"/>
              </a:lnSpc>
              <a:spcBef>
                <a:spcPct val="50000"/>
              </a:spcBef>
              <a:spcAft>
                <a:spcPct val="0"/>
              </a:spcAft>
              <a:defRPr kumimoji="1" sz="2800">
                <a:solidFill>
                  <a:schemeClr val="bg1"/>
                </a:solidFill>
                <a:latin typeface="黑体" pitchFamily="49" charset="-122"/>
                <a:ea typeface="黑体" pitchFamily="49" charset="-122"/>
              </a:defRPr>
            </a:lvl8pPr>
            <a:lvl9pPr marL="3886200" indent="-228600" algn="ctr" eaLnBrk="0" fontAlgn="base" hangingPunct="0">
              <a:lnSpc>
                <a:spcPct val="130000"/>
              </a:lnSpc>
              <a:spcBef>
                <a:spcPct val="50000"/>
              </a:spcBef>
              <a:spcAft>
                <a:spcPct val="0"/>
              </a:spcAft>
              <a:defRPr kumimoji="1" sz="2800">
                <a:solidFill>
                  <a:schemeClr val="bg1"/>
                </a:solidFill>
                <a:latin typeface="黑体" pitchFamily="49" charset="-122"/>
                <a:ea typeface="黑体" pitchFamily="49" charset="-122"/>
              </a:defRPr>
            </a:lvl9pPr>
          </a:lstStyle>
          <a:p>
            <a:pPr eaLnBrk="1" hangingPunct="1">
              <a:defRPr/>
            </a:pPr>
            <a:r>
              <a:rPr lang="en-US" altLang="zh-CN" b="1" dirty="0">
                <a:solidFill>
                  <a:schemeClr val="tx1"/>
                </a:solidFill>
                <a:latin typeface="+mn-lt"/>
              </a:rPr>
              <a:t>1</a:t>
            </a:r>
            <a:r>
              <a:rPr lang="zh-CN" altLang="en-US" b="1" dirty="0">
                <a:solidFill>
                  <a:schemeClr val="tx1"/>
                </a:solidFill>
                <a:latin typeface="+mn-lt"/>
              </a:rPr>
              <a:t>）画出测试系统的框图，并说明各部分的作用。</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4">
            <a:extLst>
              <a:ext uri="{FF2B5EF4-FFF2-40B4-BE49-F238E27FC236}">
                <a16:creationId xmlns:a16="http://schemas.microsoft.com/office/drawing/2014/main" id="{C34A6AFB-F340-46BF-9E52-9EA8C8AA8673}"/>
              </a:ext>
            </a:extLst>
          </p:cNvPr>
          <p:cNvSpPr txBox="1">
            <a:spLocks noChangeArrowheads="1"/>
          </p:cNvSpPr>
          <p:nvPr/>
        </p:nvSpPr>
        <p:spPr bwMode="auto">
          <a:xfrm>
            <a:off x="468313" y="2843213"/>
            <a:ext cx="457200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FontTx/>
              <a:buNone/>
            </a:pPr>
            <a:endParaRPr lang="zh-CN" altLang="zh-CN" sz="1800">
              <a:latin typeface="Garamond" panose="02020404030301010803" pitchFamily="18" charset="0"/>
            </a:endParaRPr>
          </a:p>
        </p:txBody>
      </p:sp>
      <p:pic>
        <p:nvPicPr>
          <p:cNvPr id="76803" name="Picture 5" descr="j0244323">
            <a:extLst>
              <a:ext uri="{FF2B5EF4-FFF2-40B4-BE49-F238E27FC236}">
                <a16:creationId xmlns:a16="http://schemas.microsoft.com/office/drawing/2014/main" id="{787A8BD8-1231-47D6-892E-F9665294F6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113" y="404813"/>
            <a:ext cx="1795462" cy="2787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4" name="Picture 6" descr="j0244341">
            <a:extLst>
              <a:ext uri="{FF2B5EF4-FFF2-40B4-BE49-F238E27FC236}">
                <a16:creationId xmlns:a16="http://schemas.microsoft.com/office/drawing/2014/main" id="{350703BA-FA55-448C-88E2-E12F100E6F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35238" y="1187450"/>
            <a:ext cx="3028950" cy="239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805" name="Picture 7" descr="j0244321">
            <a:extLst>
              <a:ext uri="{FF2B5EF4-FFF2-40B4-BE49-F238E27FC236}">
                <a16:creationId xmlns:a16="http://schemas.microsoft.com/office/drawing/2014/main" id="{68753F6B-C531-428D-B68E-70F249376AF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4113" y="1776413"/>
            <a:ext cx="2398712" cy="1868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3912" name="Rectangle 8">
            <a:extLst>
              <a:ext uri="{FF2B5EF4-FFF2-40B4-BE49-F238E27FC236}">
                <a16:creationId xmlns:a16="http://schemas.microsoft.com/office/drawing/2014/main" id="{092C933B-076B-4A61-82DD-52D9E823EC67}"/>
              </a:ext>
            </a:extLst>
          </p:cNvPr>
          <p:cNvSpPr>
            <a:spLocks noChangeArrowheads="1"/>
          </p:cNvSpPr>
          <p:nvPr/>
        </p:nvSpPr>
        <p:spPr bwMode="auto">
          <a:xfrm>
            <a:off x="2982913" y="404813"/>
            <a:ext cx="3254375" cy="739775"/>
          </a:xfrm>
          <a:prstGeom prst="rect">
            <a:avLst/>
          </a:prstGeom>
          <a:noFill/>
          <a:ln>
            <a:noFill/>
          </a:ln>
          <a:effectLst/>
        </p:spPr>
        <p:txBody>
          <a:bodyPr anchor="ctr"/>
          <a:lstStyle/>
          <a:p>
            <a:pPr algn="ctr" eaLnBrk="1" hangingPunct="1">
              <a:defRPr/>
            </a:pPr>
            <a:r>
              <a:rPr lang="en-US" altLang="zh-CN" sz="4000" b="1" i="1">
                <a:solidFill>
                  <a:srgbClr val="990033"/>
                </a:solidFill>
                <a:effectLst>
                  <a:outerShdw blurRad="38100" dist="38100" dir="2700000" algn="tl">
                    <a:srgbClr val="C0C0C0"/>
                  </a:outerShdw>
                </a:effectLst>
                <a:latin typeface="Tahoma" pitchFamily="34" charset="0"/>
              </a:rPr>
              <a:t>The End</a:t>
            </a:r>
          </a:p>
        </p:txBody>
      </p:sp>
      <p:graphicFrame>
        <p:nvGraphicFramePr>
          <p:cNvPr id="76807" name="Object 9">
            <a:extLst>
              <a:ext uri="{FF2B5EF4-FFF2-40B4-BE49-F238E27FC236}">
                <a16:creationId xmlns:a16="http://schemas.microsoft.com/office/drawing/2014/main" id="{542E2A44-8865-43D7-8BAC-07436866486F}"/>
              </a:ext>
            </a:extLst>
          </p:cNvPr>
          <p:cNvGraphicFramePr>
            <a:graphicFrameLocks noChangeAspect="1"/>
          </p:cNvGraphicFramePr>
          <p:nvPr/>
        </p:nvGraphicFramePr>
        <p:xfrm>
          <a:off x="539750" y="3644900"/>
          <a:ext cx="3810000" cy="2922588"/>
        </p:xfrm>
        <a:graphic>
          <a:graphicData uri="http://schemas.openxmlformats.org/presentationml/2006/ole">
            <mc:AlternateContent xmlns:mc="http://schemas.openxmlformats.org/markup-compatibility/2006">
              <mc:Choice xmlns:v="urn:schemas-microsoft-com:vml" Requires="v">
                <p:oleObj spid="_x0000_s3074" name="剪辑" r:id="rId6" imgW="4519613" imgH="3467100" progId="MS_ClipArt_Gallery.2">
                  <p:embed/>
                </p:oleObj>
              </mc:Choice>
              <mc:Fallback>
                <p:oleObj name="剪辑" r:id="rId6" imgW="4519613" imgH="3467100" progId="MS_ClipArt_Gallery.2">
                  <p:embed/>
                  <p:pic>
                    <p:nvPicPr>
                      <p:cNvPr id="0" name="Object 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9750" y="3644900"/>
                        <a:ext cx="3810000" cy="2922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3914" name="Text Box 10">
            <a:extLst>
              <a:ext uri="{FF2B5EF4-FFF2-40B4-BE49-F238E27FC236}">
                <a16:creationId xmlns:a16="http://schemas.microsoft.com/office/drawing/2014/main" id="{81BF8DA6-3378-4391-A354-8BBBC60DB0C7}"/>
              </a:ext>
            </a:extLst>
          </p:cNvPr>
          <p:cNvSpPr txBox="1">
            <a:spLocks noChangeArrowheads="1"/>
          </p:cNvSpPr>
          <p:nvPr/>
        </p:nvSpPr>
        <p:spPr bwMode="auto">
          <a:xfrm>
            <a:off x="5795963" y="4724400"/>
            <a:ext cx="2228850" cy="701675"/>
          </a:xfrm>
          <a:prstGeom prst="rect">
            <a:avLst/>
          </a:prstGeom>
          <a:noFill/>
          <a:ln>
            <a:noFill/>
          </a:ln>
          <a:effectLst/>
        </p:spPr>
        <p:txBody>
          <a:bodyPr wrap="none">
            <a:spAutoFit/>
          </a:bodyPr>
          <a:lstStyle/>
          <a:p>
            <a:pPr eaLnBrk="1" hangingPunct="1">
              <a:defRPr/>
            </a:pPr>
            <a:r>
              <a:rPr kumimoji="1" lang="en-US" altLang="zh-CN" sz="4000" b="1" i="1">
                <a:solidFill>
                  <a:srgbClr val="0000FF"/>
                </a:solidFill>
                <a:effectLst>
                  <a:outerShdw blurRad="38100" dist="38100" dir="2700000" algn="tl">
                    <a:srgbClr val="C0C0C0"/>
                  </a:outerShdw>
                </a:effectLst>
                <a:latin typeface="Times New Roman" pitchFamily="18" charset="0"/>
              </a:rPr>
              <a:t>Bye -Bye</a:t>
            </a:r>
            <a:r>
              <a:rPr kumimoji="1" lang="en-US" altLang="zh-CN" sz="4000" b="1">
                <a:solidFill>
                  <a:srgbClr val="0000FF"/>
                </a:solidFill>
                <a:latin typeface="Times New Roman" pitchFamily="18" charset="0"/>
              </a:rPr>
              <a:t>!</a:t>
            </a:r>
            <a:endParaRPr kumimoji="1" lang="en-US" altLang="zh-CN" sz="2400">
              <a:solidFill>
                <a:srgbClr val="0000FF"/>
              </a:solidFill>
              <a:latin typeface="Times New Roman"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5">
            <a:extLst>
              <a:ext uri="{FF2B5EF4-FFF2-40B4-BE49-F238E27FC236}">
                <a16:creationId xmlns:a16="http://schemas.microsoft.com/office/drawing/2014/main" id="{9035A2ED-C06D-4EED-9C5B-BD5791459A9B}"/>
              </a:ext>
            </a:extLst>
          </p:cNvPr>
          <p:cNvSpPr>
            <a:spLocks noChangeArrowheads="1"/>
          </p:cNvSpPr>
          <p:nvPr/>
        </p:nvSpPr>
        <p:spPr bwMode="auto">
          <a:xfrm>
            <a:off x="179512" y="1484784"/>
            <a:ext cx="8229600" cy="1108075"/>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defRPr/>
            </a:pPr>
            <a:r>
              <a:rPr lang="en-US" altLang="zh-CN" sz="2400" b="1" kern="0" dirty="0">
                <a:solidFill>
                  <a:srgbClr val="333333"/>
                </a:solidFill>
              </a:rPr>
              <a:t>1967</a:t>
            </a:r>
            <a:r>
              <a:rPr lang="zh-CN" altLang="zh-CN" sz="2400" b="1" kern="0" dirty="0">
                <a:solidFill>
                  <a:srgbClr val="333333"/>
                </a:solidFill>
                <a:cs typeface="Arial" panose="020B0604020202020204" pitchFamily="34" charset="0"/>
              </a:rPr>
              <a:t>年</a:t>
            </a:r>
            <a:r>
              <a:rPr lang="en-US" altLang="zh-CN" sz="2400" b="1" kern="0" dirty="0">
                <a:solidFill>
                  <a:srgbClr val="333333"/>
                </a:solidFill>
              </a:rPr>
              <a:t>6</a:t>
            </a:r>
            <a:r>
              <a:rPr lang="zh-CN" altLang="zh-CN" sz="2400" b="1" kern="0" dirty="0">
                <a:solidFill>
                  <a:srgbClr val="333333"/>
                </a:solidFill>
                <a:cs typeface="Arial" panose="020B0604020202020204" pitchFamily="34" charset="0"/>
              </a:rPr>
              <a:t>月</a:t>
            </a:r>
            <a:r>
              <a:rPr lang="en-US" altLang="zh-CN" sz="2400" b="1" kern="0" dirty="0">
                <a:solidFill>
                  <a:srgbClr val="333333"/>
                </a:solidFill>
              </a:rPr>
              <a:t>17</a:t>
            </a:r>
            <a:r>
              <a:rPr lang="zh-CN" altLang="zh-CN" sz="2400" b="1" kern="0" dirty="0">
                <a:solidFill>
                  <a:srgbClr val="333333"/>
                </a:solidFill>
                <a:cs typeface="Arial" panose="020B0604020202020204" pitchFamily="34" charset="0"/>
              </a:rPr>
              <a:t>日</a:t>
            </a:r>
            <a:r>
              <a:rPr lang="en-US" altLang="zh-CN" sz="2400" b="1" kern="0" dirty="0">
                <a:solidFill>
                  <a:srgbClr val="333333"/>
                </a:solidFill>
              </a:rPr>
              <a:t>8</a:t>
            </a:r>
            <a:r>
              <a:rPr lang="zh-CN" altLang="zh-CN" sz="2400" b="1" kern="0" dirty="0">
                <a:solidFill>
                  <a:srgbClr val="333333"/>
                </a:solidFill>
                <a:cs typeface="Arial" panose="020B0604020202020204" pitchFamily="34" charset="0"/>
              </a:rPr>
              <a:t>时，中国第一颗氢弹爆炸成功，林俊德带领回收小组在爆心附近步行几十公里，圆满完成了核试验爆炸数据的采集任务。</a:t>
            </a:r>
            <a:endParaRPr lang="zh-CN" altLang="en-US" sz="2400" b="1" dirty="0"/>
          </a:p>
        </p:txBody>
      </p:sp>
      <p:sp>
        <p:nvSpPr>
          <p:cNvPr id="8199" name="Rectangle 7">
            <a:extLst>
              <a:ext uri="{FF2B5EF4-FFF2-40B4-BE49-F238E27FC236}">
                <a16:creationId xmlns:a16="http://schemas.microsoft.com/office/drawing/2014/main" id="{7C6919CC-0142-4A58-A2FC-53E509D5D9A6}"/>
              </a:ext>
            </a:extLst>
          </p:cNvPr>
          <p:cNvSpPr>
            <a:spLocks noChangeArrowheads="1"/>
          </p:cNvSpPr>
          <p:nvPr/>
        </p:nvSpPr>
        <p:spPr bwMode="auto">
          <a:xfrm>
            <a:off x="12328" y="3865985"/>
            <a:ext cx="8229600" cy="949325"/>
          </a:xfrm>
          <a:prstGeom prst="rect">
            <a:avLst/>
          </a:prstGeom>
          <a:noFill/>
          <a:ln>
            <a:noFill/>
          </a:ln>
          <a:effec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304800">
              <a:lnSpc>
                <a:spcPct val="150000"/>
              </a:lnSpc>
              <a:defRPr/>
            </a:pPr>
            <a:r>
              <a:rPr lang="en-US" altLang="zh-CN" sz="2400" b="1" kern="0" dirty="0">
                <a:solidFill>
                  <a:srgbClr val="333333"/>
                </a:solidFill>
                <a:latin typeface="+mn-ea"/>
                <a:ea typeface="+mn-ea"/>
                <a:cs typeface="Times New Roman" panose="02020603050405020304" pitchFamily="18" charset="0"/>
              </a:rPr>
              <a:t>1969</a:t>
            </a:r>
            <a:r>
              <a:rPr lang="zh-CN" altLang="zh-CN" sz="2400" b="1" kern="0" dirty="0">
                <a:solidFill>
                  <a:srgbClr val="333333"/>
                </a:solidFill>
                <a:latin typeface="+mn-ea"/>
                <a:ea typeface="+mn-ea"/>
                <a:cs typeface="Arial" panose="020B0604020202020204" pitchFamily="34" charset="0"/>
              </a:rPr>
              <a:t>年</a:t>
            </a:r>
            <a:r>
              <a:rPr lang="zh-CN" altLang="en-US" sz="2400" b="1" kern="0" dirty="0">
                <a:solidFill>
                  <a:srgbClr val="333333"/>
                </a:solidFill>
                <a:latin typeface="+mn-ea"/>
                <a:ea typeface="+mn-ea"/>
                <a:cs typeface="Arial" panose="020B0604020202020204" pitchFamily="34" charset="0"/>
              </a:rPr>
              <a:t>开展</a:t>
            </a:r>
            <a:r>
              <a:rPr lang="zh-CN" altLang="zh-CN" sz="2400" b="1" kern="0" dirty="0">
                <a:solidFill>
                  <a:srgbClr val="333333"/>
                </a:solidFill>
                <a:latin typeface="+mn-ea"/>
                <a:ea typeface="+mn-ea"/>
                <a:cs typeface="Arial" panose="020B0604020202020204" pitchFamily="34" charset="0"/>
              </a:rPr>
              <a:t>地下核试验</a:t>
            </a:r>
            <a:r>
              <a:rPr lang="zh-CN" altLang="en-US" sz="2400" b="1" kern="0" dirty="0">
                <a:solidFill>
                  <a:srgbClr val="333333"/>
                </a:solidFill>
                <a:latin typeface="+mn-ea"/>
                <a:ea typeface="+mn-ea"/>
                <a:cs typeface="Arial" panose="020B0604020202020204" pitchFamily="34" charset="0"/>
              </a:rPr>
              <a:t>，</a:t>
            </a:r>
            <a:r>
              <a:rPr lang="zh-CN" altLang="zh-CN" sz="2400" b="1" kern="0" dirty="0">
                <a:solidFill>
                  <a:srgbClr val="333333"/>
                </a:solidFill>
                <a:latin typeface="+mn-ea"/>
                <a:ea typeface="+mn-ea"/>
                <a:cs typeface="Arial" panose="020B0604020202020204" pitchFamily="34" charset="0"/>
              </a:rPr>
              <a:t>林俊德和战友</a:t>
            </a:r>
            <a:r>
              <a:rPr lang="zh-CN" altLang="en-US" sz="2400" b="1" kern="0" dirty="0">
                <a:solidFill>
                  <a:srgbClr val="333333"/>
                </a:solidFill>
                <a:latin typeface="+mn-ea"/>
                <a:ea typeface="+mn-ea"/>
                <a:cs typeface="Arial" panose="020B0604020202020204" pitchFamily="34" charset="0"/>
              </a:rPr>
              <a:t>们</a:t>
            </a:r>
            <a:r>
              <a:rPr lang="zh-CN" altLang="zh-CN" sz="2400" b="1" kern="0" dirty="0">
                <a:solidFill>
                  <a:srgbClr val="333333"/>
                </a:solidFill>
                <a:latin typeface="+mn-ea"/>
                <a:ea typeface="+mn-ea"/>
                <a:cs typeface="Arial" panose="020B0604020202020204" pitchFamily="34" charset="0"/>
              </a:rPr>
              <a:t>从大山深处的平洞试验到戈壁滩上的竖井试验，先后建立了</a:t>
            </a:r>
            <a:r>
              <a:rPr lang="en-US" altLang="zh-CN" sz="2400" b="1" kern="0" dirty="0">
                <a:solidFill>
                  <a:srgbClr val="333333"/>
                </a:solidFill>
                <a:latin typeface="+mn-ea"/>
                <a:ea typeface="+mn-ea"/>
                <a:cs typeface="Times New Roman" panose="02020603050405020304" pitchFamily="18" charset="0"/>
              </a:rPr>
              <a:t>10</a:t>
            </a:r>
            <a:r>
              <a:rPr lang="zh-CN" altLang="zh-CN" sz="2400" b="1" kern="0" dirty="0">
                <a:solidFill>
                  <a:srgbClr val="333333"/>
                </a:solidFill>
                <a:latin typeface="+mn-ea"/>
                <a:ea typeface="+mn-ea"/>
                <a:cs typeface="Arial" panose="020B0604020202020204" pitchFamily="34" charset="0"/>
              </a:rPr>
              <a:t>余种测量系统，为中国地下核试验安全论证和工程设计提供了重要数据。</a:t>
            </a:r>
            <a:endParaRPr lang="zh-CN" altLang="zh-CN" sz="2400" b="1" kern="100" dirty="0">
              <a:latin typeface="+mn-ea"/>
              <a:ea typeface="+mn-ea"/>
              <a:cs typeface="Times New Roman" panose="02020603050405020304" pitchFamily="18" charset="0"/>
            </a:endParaRPr>
          </a:p>
        </p:txBody>
      </p:sp>
      <p:sp>
        <p:nvSpPr>
          <p:cNvPr id="2" name="矩形: 圆角 1">
            <a:extLst>
              <a:ext uri="{FF2B5EF4-FFF2-40B4-BE49-F238E27FC236}">
                <a16:creationId xmlns:a16="http://schemas.microsoft.com/office/drawing/2014/main" id="{CA88CB50-CE41-469E-B2C1-3287F08E47EB}"/>
              </a:ext>
            </a:extLst>
          </p:cNvPr>
          <p:cNvSpPr/>
          <p:nvPr/>
        </p:nvSpPr>
        <p:spPr>
          <a:xfrm>
            <a:off x="6876256" y="30976"/>
            <a:ext cx="216024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000FF"/>
                </a:solidFill>
              </a:rPr>
              <a:t>测试工作</a:t>
            </a:r>
          </a:p>
        </p:txBody>
      </p:sp>
    </p:spTree>
    <p:extLst>
      <p:ext uri="{BB962C8B-B14F-4D97-AF65-F5344CB8AC3E}">
        <p14:creationId xmlns:p14="http://schemas.microsoft.com/office/powerpoint/2010/main" val="58693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CA88CB50-CE41-469E-B2C1-3287F08E47EB}"/>
              </a:ext>
            </a:extLst>
          </p:cNvPr>
          <p:cNvSpPr/>
          <p:nvPr/>
        </p:nvSpPr>
        <p:spPr>
          <a:xfrm>
            <a:off x="3851920" y="5293816"/>
            <a:ext cx="2160240" cy="10081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600" dirty="0">
                <a:solidFill>
                  <a:srgbClr val="0000FF"/>
                </a:solidFill>
              </a:rPr>
              <a:t>测试工作</a:t>
            </a:r>
          </a:p>
        </p:txBody>
      </p:sp>
      <p:sp>
        <p:nvSpPr>
          <p:cNvPr id="6" name="文本框 5">
            <a:extLst>
              <a:ext uri="{FF2B5EF4-FFF2-40B4-BE49-F238E27FC236}">
                <a16:creationId xmlns:a16="http://schemas.microsoft.com/office/drawing/2014/main" id="{5A9B1B47-3678-4A0F-8013-AB83B0B89A0B}"/>
              </a:ext>
            </a:extLst>
          </p:cNvPr>
          <p:cNvSpPr txBox="1"/>
          <p:nvPr/>
        </p:nvSpPr>
        <p:spPr>
          <a:xfrm>
            <a:off x="899592" y="1124744"/>
            <a:ext cx="7869560" cy="3886641"/>
          </a:xfrm>
          <a:prstGeom prst="rect">
            <a:avLst/>
          </a:prstGeom>
          <a:noFill/>
        </p:spPr>
        <p:txBody>
          <a:bodyPr wrap="square">
            <a:spAutoFit/>
          </a:bodyPr>
          <a:lstStyle/>
          <a:p>
            <a:pPr>
              <a:lnSpc>
                <a:spcPct val="150000"/>
              </a:lnSpc>
            </a:pPr>
            <a:r>
              <a:rPr lang="zh-CN" altLang="zh-CN" sz="2800" b="1" dirty="0">
                <a:solidFill>
                  <a:srgbClr val="000000"/>
                </a:solidFill>
                <a:effectLst/>
                <a:ea typeface="仿宋" panose="02010609060101010101" pitchFamily="49" charset="-122"/>
                <a:cs typeface="仿宋" panose="02010609060101010101" pitchFamily="49" charset="-122"/>
              </a:rPr>
              <a:t>从林院士工作历程分析，可以看到前辈们的艰苦奋斗、无私奉献的马兰精神，家国情怀和使命担当，他的一生都从事测试系统、数据采集、数据处理等工作，这些都测试技术的核心内容，以后课程中都将涉及，也可以看出核弹试验中测试技术的作用。</a:t>
            </a:r>
            <a:endParaRPr lang="zh-CN" altLang="en-US" sz="2800" b="1" dirty="0"/>
          </a:p>
        </p:txBody>
      </p:sp>
    </p:spTree>
    <p:extLst>
      <p:ext uri="{BB962C8B-B14F-4D97-AF65-F5344CB8AC3E}">
        <p14:creationId xmlns:p14="http://schemas.microsoft.com/office/powerpoint/2010/main" val="996312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内容占位符 4">
            <a:extLst>
              <a:ext uri="{FF2B5EF4-FFF2-40B4-BE49-F238E27FC236}">
                <a16:creationId xmlns:a16="http://schemas.microsoft.com/office/drawing/2014/main" id="{9DC45479-2108-463A-873E-2E998882AA8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2678028" y="2158649"/>
            <a:ext cx="3643312" cy="2276475"/>
          </a:xfrm>
        </p:spPr>
      </p:pic>
      <p:sp>
        <p:nvSpPr>
          <p:cNvPr id="41987" name="TextBox 5">
            <a:extLst>
              <a:ext uri="{FF2B5EF4-FFF2-40B4-BE49-F238E27FC236}">
                <a16:creationId xmlns:a16="http://schemas.microsoft.com/office/drawing/2014/main" id="{C3B6C557-1B64-416C-8352-FEFF937CB2CD}"/>
              </a:ext>
            </a:extLst>
          </p:cNvPr>
          <p:cNvSpPr txBox="1">
            <a:spLocks noChangeArrowheads="1"/>
          </p:cNvSpPr>
          <p:nvPr/>
        </p:nvSpPr>
        <p:spPr bwMode="auto">
          <a:xfrm>
            <a:off x="2226384" y="1311275"/>
            <a:ext cx="9032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dirty="0"/>
              <a:t>温度</a:t>
            </a:r>
          </a:p>
        </p:txBody>
      </p:sp>
      <p:sp>
        <p:nvSpPr>
          <p:cNvPr id="41988" name="TextBox 6">
            <a:extLst>
              <a:ext uri="{FF2B5EF4-FFF2-40B4-BE49-F238E27FC236}">
                <a16:creationId xmlns:a16="http://schemas.microsoft.com/office/drawing/2014/main" id="{99125893-5DC6-4FFB-9473-7327EA7B2730}"/>
              </a:ext>
            </a:extLst>
          </p:cNvPr>
          <p:cNvSpPr txBox="1">
            <a:spLocks noChangeArrowheads="1"/>
          </p:cNvSpPr>
          <p:nvPr/>
        </p:nvSpPr>
        <p:spPr bwMode="auto">
          <a:xfrm>
            <a:off x="768350" y="2492375"/>
            <a:ext cx="12668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重力场</a:t>
            </a:r>
          </a:p>
        </p:txBody>
      </p:sp>
      <p:sp>
        <p:nvSpPr>
          <p:cNvPr id="41989" name="TextBox 7">
            <a:extLst>
              <a:ext uri="{FF2B5EF4-FFF2-40B4-BE49-F238E27FC236}">
                <a16:creationId xmlns:a16="http://schemas.microsoft.com/office/drawing/2014/main" id="{B1039471-6049-4F03-82F0-2DAF7858079C}"/>
              </a:ext>
            </a:extLst>
          </p:cNvPr>
          <p:cNvSpPr txBox="1">
            <a:spLocks noChangeArrowheads="1"/>
          </p:cNvSpPr>
          <p:nvPr/>
        </p:nvSpPr>
        <p:spPr bwMode="auto">
          <a:xfrm>
            <a:off x="5295900" y="1233555"/>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dirty="0"/>
              <a:t>光照</a:t>
            </a:r>
          </a:p>
        </p:txBody>
      </p:sp>
      <p:sp>
        <p:nvSpPr>
          <p:cNvPr id="41990" name="TextBox 8">
            <a:extLst>
              <a:ext uri="{FF2B5EF4-FFF2-40B4-BE49-F238E27FC236}">
                <a16:creationId xmlns:a16="http://schemas.microsoft.com/office/drawing/2014/main" id="{F4FFE0A0-FA43-4103-80C3-950FC8EC1D28}"/>
              </a:ext>
            </a:extLst>
          </p:cNvPr>
          <p:cNvSpPr txBox="1">
            <a:spLocks noChangeArrowheads="1"/>
          </p:cNvSpPr>
          <p:nvPr/>
        </p:nvSpPr>
        <p:spPr bwMode="auto">
          <a:xfrm>
            <a:off x="1149350" y="4076700"/>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触觉</a:t>
            </a:r>
          </a:p>
        </p:txBody>
      </p:sp>
      <p:sp>
        <p:nvSpPr>
          <p:cNvPr id="41991" name="TextBox 9">
            <a:extLst>
              <a:ext uri="{FF2B5EF4-FFF2-40B4-BE49-F238E27FC236}">
                <a16:creationId xmlns:a16="http://schemas.microsoft.com/office/drawing/2014/main" id="{749A4282-187D-4C8E-AFAD-56E91A99A06E}"/>
              </a:ext>
            </a:extLst>
          </p:cNvPr>
          <p:cNvSpPr txBox="1">
            <a:spLocks noChangeArrowheads="1"/>
          </p:cNvSpPr>
          <p:nvPr/>
        </p:nvSpPr>
        <p:spPr bwMode="auto">
          <a:xfrm>
            <a:off x="7164388" y="2232025"/>
            <a:ext cx="906462"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dirty="0"/>
              <a:t>声音</a:t>
            </a:r>
          </a:p>
        </p:txBody>
      </p:sp>
      <p:sp>
        <p:nvSpPr>
          <p:cNvPr id="41992" name="TextBox 13">
            <a:extLst>
              <a:ext uri="{FF2B5EF4-FFF2-40B4-BE49-F238E27FC236}">
                <a16:creationId xmlns:a16="http://schemas.microsoft.com/office/drawing/2014/main" id="{017AC974-F42A-41C4-8BFC-1D5AB831D28E}"/>
              </a:ext>
            </a:extLst>
          </p:cNvPr>
          <p:cNvSpPr txBox="1">
            <a:spLocks noChangeArrowheads="1"/>
          </p:cNvSpPr>
          <p:nvPr/>
        </p:nvSpPr>
        <p:spPr bwMode="auto">
          <a:xfrm>
            <a:off x="7167563" y="3819525"/>
            <a:ext cx="9064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振动</a:t>
            </a:r>
          </a:p>
        </p:txBody>
      </p:sp>
      <p:sp>
        <p:nvSpPr>
          <p:cNvPr id="41993" name="TextBox 14">
            <a:extLst>
              <a:ext uri="{FF2B5EF4-FFF2-40B4-BE49-F238E27FC236}">
                <a16:creationId xmlns:a16="http://schemas.microsoft.com/office/drawing/2014/main" id="{AB023FCB-4BAA-406F-90CE-D936485B0437}"/>
              </a:ext>
            </a:extLst>
          </p:cNvPr>
          <p:cNvSpPr txBox="1">
            <a:spLocks noChangeArrowheads="1"/>
          </p:cNvSpPr>
          <p:nvPr/>
        </p:nvSpPr>
        <p:spPr bwMode="auto">
          <a:xfrm>
            <a:off x="3098800" y="5229225"/>
            <a:ext cx="9064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en-US" sz="2800" b="1"/>
              <a:t>压强</a:t>
            </a:r>
          </a:p>
        </p:txBody>
      </p:sp>
      <p:sp>
        <p:nvSpPr>
          <p:cNvPr id="41994" name="TextBox 15">
            <a:extLst>
              <a:ext uri="{FF2B5EF4-FFF2-40B4-BE49-F238E27FC236}">
                <a16:creationId xmlns:a16="http://schemas.microsoft.com/office/drawing/2014/main" id="{CFBD96F7-33DD-466B-AA17-71C1FC52756D}"/>
              </a:ext>
            </a:extLst>
          </p:cNvPr>
          <p:cNvSpPr txBox="1">
            <a:spLocks noChangeArrowheads="1"/>
          </p:cNvSpPr>
          <p:nvPr/>
        </p:nvSpPr>
        <p:spPr bwMode="auto">
          <a:xfrm>
            <a:off x="5508625" y="5157788"/>
            <a:ext cx="693738"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800" b="1" dirty="0"/>
              <a:t>……</a:t>
            </a:r>
            <a:endParaRPr lang="zh-CN" altLang="en-US" sz="2800" b="1" dirty="0"/>
          </a:p>
        </p:txBody>
      </p:sp>
      <p:sp>
        <p:nvSpPr>
          <p:cNvPr id="13" name="文本框 12">
            <a:extLst>
              <a:ext uri="{FF2B5EF4-FFF2-40B4-BE49-F238E27FC236}">
                <a16:creationId xmlns:a16="http://schemas.microsoft.com/office/drawing/2014/main" id="{A16286C5-BCFF-4490-B5D8-3B16C3F4D9BB}"/>
              </a:ext>
            </a:extLst>
          </p:cNvPr>
          <p:cNvSpPr txBox="1"/>
          <p:nvPr/>
        </p:nvSpPr>
        <p:spPr>
          <a:xfrm>
            <a:off x="768350" y="386836"/>
            <a:ext cx="4572000" cy="523220"/>
          </a:xfrm>
          <a:prstGeom prst="rect">
            <a:avLst/>
          </a:prstGeom>
          <a:noFill/>
        </p:spPr>
        <p:txBody>
          <a:bodyPr wrap="square">
            <a:spAutoFit/>
          </a:bodyPr>
          <a:lstStyle/>
          <a:p>
            <a:pPr marL="0" indent="0">
              <a:buFontTx/>
              <a:buNone/>
              <a:defRPr/>
            </a:pPr>
            <a:r>
              <a:rPr lang="zh-CN" altLang="en-US" sz="2800" b="1" dirty="0">
                <a:latin typeface="+mn-ea"/>
                <a:cs typeface="Arial" panose="020B0604020202020204" pitchFamily="34" charset="0"/>
              </a:rPr>
              <a:t>什么是测试技术？</a:t>
            </a:r>
            <a:endParaRPr lang="zh-CN" altLang="en-US" sz="2800" b="1" dirty="0">
              <a:latin typeface="+mn-ea"/>
            </a:endParaRPr>
          </a:p>
        </p:txBody>
      </p:sp>
    </p:spTree>
    <p:extLst>
      <p:ext uri="{BB962C8B-B14F-4D97-AF65-F5344CB8AC3E}">
        <p14:creationId xmlns:p14="http://schemas.microsoft.com/office/powerpoint/2010/main" val="244858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98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98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199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199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99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99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19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987" grpId="0"/>
      <p:bldP spid="41988" grpId="0"/>
      <p:bldP spid="41989" grpId="0"/>
      <p:bldP spid="41990" grpId="0"/>
      <p:bldP spid="41991" grpId="0"/>
      <p:bldP spid="41992" grpId="0"/>
      <p:bldP spid="4199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3">
            <a:extLst>
              <a:ext uri="{FF2B5EF4-FFF2-40B4-BE49-F238E27FC236}">
                <a16:creationId xmlns:a16="http://schemas.microsoft.com/office/drawing/2014/main" id="{232A4D29-5E95-4A24-BB5F-DB91B0ACBE73}"/>
              </a:ext>
            </a:extLst>
          </p:cNvPr>
          <p:cNvSpPr>
            <a:spLocks noGrp="1" noChangeArrowheads="1"/>
          </p:cNvSpPr>
          <p:nvPr>
            <p:ph type="body" idx="1"/>
          </p:nvPr>
        </p:nvSpPr>
        <p:spPr>
          <a:xfrm>
            <a:off x="457200" y="1600200"/>
            <a:ext cx="8229600" cy="604838"/>
          </a:xfrm>
        </p:spPr>
        <p:txBody>
          <a:bodyPr/>
          <a:lstStyle/>
          <a:p>
            <a:pPr eaLnBrk="1" hangingPunct="1"/>
            <a:r>
              <a:rPr lang="zh-CN" altLang="en-US" b="1" dirty="0"/>
              <a:t>测：测量，测试</a:t>
            </a:r>
          </a:p>
        </p:txBody>
      </p:sp>
      <p:sp>
        <p:nvSpPr>
          <p:cNvPr id="32771" name="Rectangle 4">
            <a:extLst>
              <a:ext uri="{FF2B5EF4-FFF2-40B4-BE49-F238E27FC236}">
                <a16:creationId xmlns:a16="http://schemas.microsoft.com/office/drawing/2014/main" id="{A2AD7A62-5389-4825-9AF6-3D875C3CC57A}"/>
              </a:ext>
            </a:extLst>
          </p:cNvPr>
          <p:cNvSpPr>
            <a:spLocks noChangeArrowheads="1"/>
          </p:cNvSpPr>
          <p:nvPr/>
        </p:nvSpPr>
        <p:spPr bwMode="auto">
          <a:xfrm>
            <a:off x="457200" y="2100263"/>
            <a:ext cx="8229600" cy="1655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量：用尺、容器或者其它作为标准的东西来确定事物的长短、大小、多少或其它性质；估量</a:t>
            </a:r>
          </a:p>
        </p:txBody>
      </p:sp>
      <p:sp>
        <p:nvSpPr>
          <p:cNvPr id="32772" name="Rectangle 5">
            <a:extLst>
              <a:ext uri="{FF2B5EF4-FFF2-40B4-BE49-F238E27FC236}">
                <a16:creationId xmlns:a16="http://schemas.microsoft.com/office/drawing/2014/main" id="{3C43623C-8F4A-4393-8D8D-0FA16FBF907C}"/>
              </a:ext>
            </a:extLst>
          </p:cNvPr>
          <p:cNvSpPr>
            <a:spLocks noChangeArrowheads="1"/>
          </p:cNvSpPr>
          <p:nvPr/>
        </p:nvSpPr>
        <p:spPr bwMode="auto">
          <a:xfrm>
            <a:off x="457200" y="3651250"/>
            <a:ext cx="8229600" cy="1655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t>测量：用仪器确定空间、时间、温度、速度、功能等有关数值；有关地形、地物等的测定工作</a:t>
            </a:r>
          </a:p>
        </p:txBody>
      </p:sp>
      <p:sp>
        <p:nvSpPr>
          <p:cNvPr id="32773" name="Rectangle 6">
            <a:extLst>
              <a:ext uri="{FF2B5EF4-FFF2-40B4-BE49-F238E27FC236}">
                <a16:creationId xmlns:a16="http://schemas.microsoft.com/office/drawing/2014/main" id="{09303542-1719-46F8-AAF4-F071695E6B74}"/>
              </a:ext>
            </a:extLst>
          </p:cNvPr>
          <p:cNvSpPr>
            <a:spLocks noChangeArrowheads="1"/>
          </p:cNvSpPr>
          <p:nvPr/>
        </p:nvSpPr>
        <p:spPr bwMode="auto">
          <a:xfrm>
            <a:off x="457200" y="5202238"/>
            <a:ext cx="8229600" cy="1035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t>测试：对机械、仪器、电气、环境等的性能和精度进行测量</a:t>
            </a:r>
          </a:p>
        </p:txBody>
      </p:sp>
      <p:sp>
        <p:nvSpPr>
          <p:cNvPr id="32774" name="Text Box 7">
            <a:extLst>
              <a:ext uri="{FF2B5EF4-FFF2-40B4-BE49-F238E27FC236}">
                <a16:creationId xmlns:a16="http://schemas.microsoft.com/office/drawing/2014/main" id="{7EF4F34C-D5AD-43A4-BE0E-7CF91748D3CD}"/>
              </a:ext>
            </a:extLst>
          </p:cNvPr>
          <p:cNvSpPr txBox="1">
            <a:spLocks noChangeArrowheads="1"/>
          </p:cNvSpPr>
          <p:nvPr/>
        </p:nvSpPr>
        <p:spPr bwMode="auto">
          <a:xfrm>
            <a:off x="4264025" y="6040438"/>
            <a:ext cx="41211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a:solidFill>
                  <a:srgbClr val="0000FF"/>
                </a:solidFill>
              </a:rPr>
              <a:t>《</a:t>
            </a:r>
            <a:r>
              <a:rPr lang="zh-CN" altLang="en-US" sz="1800">
                <a:solidFill>
                  <a:srgbClr val="0000FF"/>
                </a:solidFill>
              </a:rPr>
              <a:t>现代汉语词典</a:t>
            </a:r>
            <a:r>
              <a:rPr lang="en-US" altLang="zh-CN" sz="1800">
                <a:solidFill>
                  <a:srgbClr val="0000FF"/>
                </a:solidFill>
              </a:rPr>
              <a:t>》</a:t>
            </a:r>
            <a:r>
              <a:rPr lang="zh-CN" altLang="en-US" sz="1800">
                <a:solidFill>
                  <a:srgbClr val="0000FF"/>
                </a:solidFill>
              </a:rPr>
              <a:t>，商务印书馆，</a:t>
            </a:r>
            <a:r>
              <a:rPr lang="en-US" altLang="zh-CN" sz="1800">
                <a:solidFill>
                  <a:srgbClr val="0000FF"/>
                </a:solidFill>
              </a:rPr>
              <a:t>1982</a:t>
            </a:r>
          </a:p>
        </p:txBody>
      </p:sp>
      <p:sp>
        <p:nvSpPr>
          <p:cNvPr id="2" name="Rectangle 2">
            <a:extLst>
              <a:ext uri="{FF2B5EF4-FFF2-40B4-BE49-F238E27FC236}">
                <a16:creationId xmlns:a16="http://schemas.microsoft.com/office/drawing/2014/main" id="{742BCEBD-F0E1-4F78-9DF4-45807C543663}"/>
              </a:ext>
            </a:extLst>
          </p:cNvPr>
          <p:cNvSpPr>
            <a:spLocks noChangeArrowheads="1"/>
          </p:cNvSpPr>
          <p:nvPr/>
        </p:nvSpPr>
        <p:spPr bwMode="auto">
          <a:xfrm>
            <a:off x="317500" y="9255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3" name="TextBox 20">
            <a:extLst>
              <a:ext uri="{FF2B5EF4-FFF2-40B4-BE49-F238E27FC236}">
                <a16:creationId xmlns:a16="http://schemas.microsoft.com/office/drawing/2014/main" id="{9C3322D0-C67B-45EF-9614-AE0087FBB0B3}"/>
              </a:ext>
            </a:extLst>
          </p:cNvPr>
          <p:cNvSpPr txBox="1"/>
          <p:nvPr/>
        </p:nvSpPr>
        <p:spPr>
          <a:xfrm>
            <a:off x="665163" y="115888"/>
            <a:ext cx="8370887" cy="708025"/>
          </a:xfrm>
          <a:prstGeom prst="rect">
            <a:avLst/>
          </a:prstGeom>
          <a:noFill/>
        </p:spPr>
        <p:txBody>
          <a:bodyPr>
            <a:spAutoFit/>
          </a:bodyPr>
          <a:lstStyle/>
          <a:p>
            <a:pPr algn="ctr">
              <a:spcBef>
                <a:spcPct val="15000"/>
              </a:spcBef>
              <a:defRPr/>
            </a:pPr>
            <a:r>
              <a:rPr kumimoji="1" lang="en-US" altLang="zh-CN"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1  </a:t>
            </a:r>
            <a:r>
              <a:rPr kumimoji="1" lang="zh-CN" altLang="en-US"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测试的概念</a:t>
            </a:r>
            <a:endParaRPr lang="zh-CN" altLang="en-US" sz="4000" b="1" dirty="0">
              <a:solidFill>
                <a:srgbClr val="CC330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4940778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3">
            <a:extLst>
              <a:ext uri="{FF2B5EF4-FFF2-40B4-BE49-F238E27FC236}">
                <a16:creationId xmlns:a16="http://schemas.microsoft.com/office/drawing/2014/main" id="{6A07CA99-7451-4F36-A686-01EF86498053}"/>
              </a:ext>
            </a:extLst>
          </p:cNvPr>
          <p:cNvSpPr>
            <a:spLocks noGrp="1" noChangeArrowheads="1"/>
          </p:cNvSpPr>
          <p:nvPr>
            <p:ph type="body" idx="1"/>
          </p:nvPr>
        </p:nvSpPr>
        <p:spPr>
          <a:xfrm>
            <a:off x="457200" y="2420938"/>
            <a:ext cx="8229600" cy="1108075"/>
          </a:xfrm>
        </p:spPr>
        <p:txBody>
          <a:bodyPr/>
          <a:lstStyle/>
          <a:p>
            <a:pPr eaLnBrk="1" hangingPunct="1"/>
            <a:r>
              <a:rPr lang="zh-CN" altLang="en-US" b="1"/>
              <a:t>测试是具有试验性质的测量，或者可理解为测量与试验的综合。</a:t>
            </a:r>
          </a:p>
        </p:txBody>
      </p:sp>
      <p:sp>
        <p:nvSpPr>
          <p:cNvPr id="33795" name="Text Box 4">
            <a:extLst>
              <a:ext uri="{FF2B5EF4-FFF2-40B4-BE49-F238E27FC236}">
                <a16:creationId xmlns:a16="http://schemas.microsoft.com/office/drawing/2014/main" id="{BB867486-038B-4D4F-93FF-B14C0ED7A367}"/>
              </a:ext>
            </a:extLst>
          </p:cNvPr>
          <p:cNvSpPr txBox="1">
            <a:spLocks noChangeArrowheads="1"/>
          </p:cNvSpPr>
          <p:nvPr/>
        </p:nvSpPr>
        <p:spPr bwMode="auto">
          <a:xfrm>
            <a:off x="2411413" y="3644900"/>
            <a:ext cx="313690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b="1"/>
              <a:t>测试</a:t>
            </a:r>
            <a:r>
              <a:rPr lang="en-US" altLang="zh-CN" b="1"/>
              <a:t>=</a:t>
            </a:r>
            <a:r>
              <a:rPr lang="zh-CN" altLang="en-US" b="1"/>
              <a:t>测量</a:t>
            </a:r>
            <a:r>
              <a:rPr lang="en-US" altLang="zh-CN" b="1"/>
              <a:t>+</a:t>
            </a:r>
            <a:r>
              <a:rPr lang="zh-CN" altLang="en-US" b="1"/>
              <a:t>试验</a:t>
            </a:r>
          </a:p>
        </p:txBody>
      </p:sp>
      <p:sp>
        <p:nvSpPr>
          <p:cNvPr id="33796" name="Rectangle 5">
            <a:extLst>
              <a:ext uri="{FF2B5EF4-FFF2-40B4-BE49-F238E27FC236}">
                <a16:creationId xmlns:a16="http://schemas.microsoft.com/office/drawing/2014/main" id="{4464447F-D0E4-4EB5-9B82-C8929A9C7F72}"/>
              </a:ext>
            </a:extLst>
          </p:cNvPr>
          <p:cNvSpPr>
            <a:spLocks noChangeArrowheads="1"/>
          </p:cNvSpPr>
          <p:nvPr/>
        </p:nvSpPr>
        <p:spPr bwMode="auto">
          <a:xfrm>
            <a:off x="539750" y="4292600"/>
            <a:ext cx="8229600" cy="1108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t>测量是以确定被测物属性量值为目的的全部操作。</a:t>
            </a:r>
          </a:p>
        </p:txBody>
      </p:sp>
      <p:sp>
        <p:nvSpPr>
          <p:cNvPr id="33797" name="Rectangle 6">
            <a:extLst>
              <a:ext uri="{FF2B5EF4-FFF2-40B4-BE49-F238E27FC236}">
                <a16:creationId xmlns:a16="http://schemas.microsoft.com/office/drawing/2014/main" id="{7E4B6D22-E1CD-42DE-900F-BFDC27562D58}"/>
              </a:ext>
            </a:extLst>
          </p:cNvPr>
          <p:cNvSpPr>
            <a:spLocks noChangeArrowheads="1"/>
          </p:cNvSpPr>
          <p:nvPr/>
        </p:nvSpPr>
        <p:spPr bwMode="auto">
          <a:xfrm>
            <a:off x="468313" y="5516563"/>
            <a:ext cx="8229600"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a:t>测试的基本任务是获取有用的信息。</a:t>
            </a:r>
          </a:p>
        </p:txBody>
      </p:sp>
      <p:sp>
        <p:nvSpPr>
          <p:cNvPr id="33798" name="Rectangle 7">
            <a:extLst>
              <a:ext uri="{FF2B5EF4-FFF2-40B4-BE49-F238E27FC236}">
                <a16:creationId xmlns:a16="http://schemas.microsoft.com/office/drawing/2014/main" id="{07132FCA-C7C2-4094-B0C2-D87231306A2D}"/>
              </a:ext>
            </a:extLst>
          </p:cNvPr>
          <p:cNvSpPr>
            <a:spLocks noChangeArrowheads="1"/>
          </p:cNvSpPr>
          <p:nvPr/>
        </p:nvSpPr>
        <p:spPr bwMode="auto">
          <a:xfrm>
            <a:off x="317500" y="1498600"/>
            <a:ext cx="8229600" cy="57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buFontTx/>
              <a:buNone/>
            </a:pPr>
            <a:r>
              <a:rPr lang="zh-CN" altLang="en-US" b="1"/>
              <a:t>测试的基本概念</a:t>
            </a:r>
          </a:p>
        </p:txBody>
      </p:sp>
      <p:sp>
        <p:nvSpPr>
          <p:cNvPr id="2" name="Rectangle 2">
            <a:extLst>
              <a:ext uri="{FF2B5EF4-FFF2-40B4-BE49-F238E27FC236}">
                <a16:creationId xmlns:a16="http://schemas.microsoft.com/office/drawing/2014/main" id="{ADE37F63-A34A-49AF-9ABF-8DE068E4A728}"/>
              </a:ext>
            </a:extLst>
          </p:cNvPr>
          <p:cNvSpPr>
            <a:spLocks noChangeArrowheads="1"/>
          </p:cNvSpPr>
          <p:nvPr/>
        </p:nvSpPr>
        <p:spPr bwMode="auto">
          <a:xfrm>
            <a:off x="317500" y="925513"/>
            <a:ext cx="8553450" cy="68262"/>
          </a:xfrm>
          <a:prstGeom prst="rect">
            <a:avLst/>
          </a:prstGeom>
          <a:gradFill rotWithShape="1">
            <a:gsLst>
              <a:gs pos="0">
                <a:srgbClr val="3366FF"/>
              </a:gs>
              <a:gs pos="25000">
                <a:srgbClr val="01A78F"/>
              </a:gs>
              <a:gs pos="50000">
                <a:srgbClr val="FFFF00"/>
              </a:gs>
              <a:gs pos="75000">
                <a:srgbClr val="FF6633"/>
              </a:gs>
              <a:gs pos="100000">
                <a:srgbClr val="FF3399"/>
              </a:gs>
            </a:gsLst>
            <a:lin ang="0" scaled="1"/>
          </a:gradFill>
          <a:ln w="9525">
            <a:noFill/>
            <a:miter lim="800000"/>
            <a:headEnd/>
            <a:tailEnd/>
          </a:ln>
          <a:effectLst/>
        </p:spPr>
        <p:txBody>
          <a:bodyPr wrap="none" anchor="ctr"/>
          <a:lstStyle/>
          <a:p>
            <a:pPr algn="dist">
              <a:lnSpc>
                <a:spcPct val="110000"/>
              </a:lnSpc>
              <a:buFont typeface="Wingdings" pitchFamily="2" charset="2"/>
              <a:buNone/>
              <a:defRPr/>
            </a:pPr>
            <a:endParaRPr kumimoji="1" lang="zh-CN" altLang="en-US" sz="2800" b="1">
              <a:solidFill>
                <a:srgbClr val="FFFFFF"/>
              </a:solidFill>
              <a:effectLst>
                <a:outerShdw blurRad="38100" dist="38100" dir="2700000" algn="tl">
                  <a:srgbClr val="000000">
                    <a:alpha val="43137"/>
                  </a:srgbClr>
                </a:outerShdw>
              </a:effectLst>
              <a:latin typeface="方正中等线简体" pitchFamily="2" charset="-122"/>
              <a:ea typeface="黑体" pitchFamily="49" charset="-122"/>
            </a:endParaRPr>
          </a:p>
        </p:txBody>
      </p:sp>
      <p:sp>
        <p:nvSpPr>
          <p:cNvPr id="3" name="TextBox 20">
            <a:extLst>
              <a:ext uri="{FF2B5EF4-FFF2-40B4-BE49-F238E27FC236}">
                <a16:creationId xmlns:a16="http://schemas.microsoft.com/office/drawing/2014/main" id="{D8634064-D20E-48ED-97E1-E00659763C55}"/>
              </a:ext>
            </a:extLst>
          </p:cNvPr>
          <p:cNvSpPr txBox="1"/>
          <p:nvPr/>
        </p:nvSpPr>
        <p:spPr>
          <a:xfrm>
            <a:off x="665163" y="115888"/>
            <a:ext cx="8370887" cy="708025"/>
          </a:xfrm>
          <a:prstGeom prst="rect">
            <a:avLst/>
          </a:prstGeom>
          <a:noFill/>
        </p:spPr>
        <p:txBody>
          <a:bodyPr>
            <a:spAutoFit/>
          </a:bodyPr>
          <a:lstStyle/>
          <a:p>
            <a:pPr algn="ctr">
              <a:spcBef>
                <a:spcPct val="15000"/>
              </a:spcBef>
              <a:defRPr/>
            </a:pPr>
            <a:r>
              <a:rPr kumimoji="1" lang="zh-CN" altLang="en-US" sz="4000" b="1" dirty="0">
                <a:solidFill>
                  <a:srgbClr val="FF0000"/>
                </a:solidFill>
                <a:effectLst>
                  <a:outerShdw blurRad="38100" dist="38100" dir="2700000" algn="tl">
                    <a:srgbClr val="000000">
                      <a:alpha val="43137"/>
                    </a:srgbClr>
                  </a:outerShdw>
                </a:effectLst>
                <a:latin typeface="Times New Roman" pitchFamily="18" charset="0"/>
                <a:ea typeface="黑体" pitchFamily="49" charset="-122"/>
                <a:cs typeface="Times New Roman" pitchFamily="18" charset="0"/>
              </a:rPr>
              <a:t>测试的基本概念</a:t>
            </a:r>
            <a:endParaRPr lang="zh-CN" altLang="en-US" sz="4000" b="1" dirty="0">
              <a:solidFill>
                <a:srgbClr val="CC3300"/>
              </a:solidFill>
              <a:effectLst>
                <a:outerShdw blurRad="38100" dist="38100" dir="2700000" algn="tl">
                  <a:srgbClr val="000000">
                    <a:alpha val="43137"/>
                  </a:srgbClr>
                </a:outerShdw>
              </a:effectLst>
              <a:latin typeface="黑体" pitchFamily="49" charset="-122"/>
              <a:ea typeface="黑体" pitchFamily="49" charset="-122"/>
            </a:endParaRPr>
          </a:p>
        </p:txBody>
      </p:sp>
    </p:spTree>
    <p:extLst>
      <p:ext uri="{BB962C8B-B14F-4D97-AF65-F5344CB8AC3E}">
        <p14:creationId xmlns:p14="http://schemas.microsoft.com/office/powerpoint/2010/main" val="2513309470"/>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2152</TotalTime>
  <Words>2289</Words>
  <Application>Microsoft Office PowerPoint</Application>
  <PresentationFormat>全屏显示(4:3)</PresentationFormat>
  <Paragraphs>258</Paragraphs>
  <Slides>47</Slides>
  <Notes>6</Notes>
  <HiddenSlides>0</HiddenSlides>
  <MMClips>0</MMClips>
  <ScaleCrop>false</ScaleCrop>
  <HeadingPairs>
    <vt:vector size="8" baseType="variant">
      <vt:variant>
        <vt:lpstr>已用的字体</vt:lpstr>
      </vt:variant>
      <vt:variant>
        <vt:i4>17</vt:i4>
      </vt:variant>
      <vt:variant>
        <vt:lpstr>主题</vt:lpstr>
      </vt:variant>
      <vt:variant>
        <vt:i4>1</vt:i4>
      </vt:variant>
      <vt:variant>
        <vt:lpstr>嵌入 OLE 服务器</vt:lpstr>
      </vt:variant>
      <vt:variant>
        <vt:i4>3</vt:i4>
      </vt:variant>
      <vt:variant>
        <vt:lpstr>幻灯片标题</vt:lpstr>
      </vt:variant>
      <vt:variant>
        <vt:i4>47</vt:i4>
      </vt:variant>
    </vt:vector>
  </HeadingPairs>
  <TitlesOfParts>
    <vt:vector size="68" baseType="lpstr">
      <vt:lpstr>等线</vt:lpstr>
      <vt:lpstr>方正舒体</vt:lpstr>
      <vt:lpstr>方正中等线简体</vt:lpstr>
      <vt:lpstr>黑体</vt:lpstr>
      <vt:lpstr>STCaiyun</vt:lpstr>
      <vt:lpstr>楷体_GB2312</vt:lpstr>
      <vt:lpstr>宋体</vt:lpstr>
      <vt:lpstr>微软雅黑</vt:lpstr>
      <vt:lpstr>微软雅黑.伀.</vt:lpstr>
      <vt:lpstr>微软雅黑賤伀.</vt:lpstr>
      <vt:lpstr>Arial</vt:lpstr>
      <vt:lpstr>Calibri</vt:lpstr>
      <vt:lpstr>Garamond</vt:lpstr>
      <vt:lpstr>Tahoma</vt:lpstr>
      <vt:lpstr>Times New Roman</vt:lpstr>
      <vt:lpstr>Wingdings</vt:lpstr>
      <vt:lpstr>Wingdings 2</vt:lpstr>
      <vt:lpstr>默认设计模板</vt:lpstr>
      <vt:lpstr>BMP 图像</vt:lpstr>
      <vt:lpstr>Bitmap Image</vt:lpstr>
      <vt:lpstr>剪辑</vt:lpstr>
      <vt:lpstr>PowerPoint 演示文稿</vt:lpstr>
      <vt:lpstr>第一讲   概述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测试的基本任务是获取有用的信息</vt:lpstr>
      <vt:lpstr>PowerPoint 演示文稿</vt:lpstr>
      <vt:lpstr>PowerPoint 演示文稿</vt:lpstr>
      <vt:lpstr>智能制造的定义</vt:lpstr>
      <vt:lpstr>2   测试系统</vt:lpstr>
      <vt:lpstr>PowerPoint 演示文稿</vt:lpstr>
      <vt:lpstr>测试过程和测试系统的一般组成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User</dc:creator>
  <cp:lastModifiedBy>n3-207</cp:lastModifiedBy>
  <cp:revision>151</cp:revision>
  <dcterms:created xsi:type="dcterms:W3CDTF">2007-09-21T05:27:21Z</dcterms:created>
  <dcterms:modified xsi:type="dcterms:W3CDTF">2024-09-10T23:53:04Z</dcterms:modified>
</cp:coreProperties>
</file>